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483" r:id="rId2"/>
    <p:sldId id="464" r:id="rId3"/>
    <p:sldId id="462" r:id="rId4"/>
    <p:sldId id="262" r:id="rId5"/>
    <p:sldId id="263" r:id="rId6"/>
    <p:sldId id="465" r:id="rId7"/>
    <p:sldId id="272" r:id="rId8"/>
    <p:sldId id="287" r:id="rId9"/>
    <p:sldId id="264" r:id="rId10"/>
    <p:sldId id="466" r:id="rId11"/>
    <p:sldId id="275" r:id="rId12"/>
    <p:sldId id="440" r:id="rId13"/>
    <p:sldId id="441" r:id="rId14"/>
    <p:sldId id="467" r:id="rId15"/>
    <p:sldId id="289" r:id="rId16"/>
    <p:sldId id="468" r:id="rId17"/>
    <p:sldId id="469" r:id="rId18"/>
    <p:sldId id="470" r:id="rId19"/>
    <p:sldId id="290" r:id="rId20"/>
    <p:sldId id="291" r:id="rId21"/>
    <p:sldId id="477" r:id="rId22"/>
    <p:sldId id="478" r:id="rId23"/>
    <p:sldId id="479" r:id="rId24"/>
    <p:sldId id="480" r:id="rId25"/>
    <p:sldId id="481" r:id="rId26"/>
    <p:sldId id="482" r:id="rId27"/>
    <p:sldId id="279" r:id="rId28"/>
    <p:sldId id="277" r:id="rId29"/>
    <p:sldId id="473" r:id="rId30"/>
    <p:sldId id="474" r:id="rId31"/>
    <p:sldId id="475" r:id="rId32"/>
    <p:sldId id="476" r:id="rId33"/>
    <p:sldId id="266" r:id="rId34"/>
    <p:sldId id="293" r:id="rId35"/>
    <p:sldId id="471" r:id="rId36"/>
    <p:sldId id="280" r:id="rId37"/>
    <p:sldId id="485" r:id="rId38"/>
    <p:sldId id="486" r:id="rId39"/>
    <p:sldId id="484" r:id="rId40"/>
    <p:sldId id="296" r:id="rId41"/>
    <p:sldId id="487" r:id="rId42"/>
    <p:sldId id="488" r:id="rId43"/>
    <p:sldId id="294" r:id="rId44"/>
    <p:sldId id="278" r:id="rId45"/>
    <p:sldId id="493" r:id="rId46"/>
    <p:sldId id="490" r:id="rId47"/>
    <p:sldId id="491" r:id="rId48"/>
    <p:sldId id="492" r:id="rId49"/>
    <p:sldId id="414" r:id="rId50"/>
    <p:sldId id="472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Bai" initials="MOU" lastIdx="8" clrIdx="0">
    <p:extLst>
      <p:ext uri="{19B8F6BF-5375-455C-9EA6-DF929625EA0E}">
        <p15:presenceInfo xmlns:p15="http://schemas.microsoft.com/office/powerpoint/2012/main" userId="Yang Bai" providerId="None"/>
      </p:ext>
    </p:extLst>
  </p:cmAuthor>
  <p:cmAuthor id="2" name="Liu Yong-Xin" initials="LY" lastIdx="1" clrIdx="1">
    <p:extLst>
      <p:ext uri="{19B8F6BF-5375-455C-9EA6-DF929625EA0E}">
        <p15:presenceInfo xmlns:p15="http://schemas.microsoft.com/office/powerpoint/2012/main" userId="98122bcd90f62ad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40" autoAdjust="0"/>
    <p:restoredTop sz="87893" autoAdjust="0"/>
  </p:normalViewPr>
  <p:slideViewPr>
    <p:cSldViewPr snapToGrid="0">
      <p:cViewPr varScale="1">
        <p:scale>
          <a:sx n="104" d="100"/>
          <a:sy n="104" d="100"/>
        </p:scale>
        <p:origin x="435" y="4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0T11:01:55.90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5BB25-97B5-48AD-BAF5-F8C2C7D87E3A}" type="datetimeFigureOut">
              <a:rPr lang="zh-CN" altLang="en-US" smtClean="0"/>
              <a:t>2020/7/27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7E849-8382-4635-A2E5-C0CEE4ED94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4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hbio.com/ImageGP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ve.com/methods-collections/426/analysis-visualization-methods-for-amplicon-metagenomic-data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面对面建群，输入</a:t>
            </a:r>
            <a:r>
              <a:rPr lang="en-US" altLang="zh-CN" dirty="0"/>
              <a:t>0525</a:t>
            </a:r>
            <a:r>
              <a:rPr lang="zh-CN" altLang="en-US" dirty="0"/>
              <a:t>，我会分享</a:t>
            </a:r>
            <a:r>
              <a:rPr lang="en-US" altLang="zh-CN" dirty="0"/>
              <a:t>PPT</a:t>
            </a:r>
            <a:r>
              <a:rPr lang="zh-CN" altLang="en-US" dirty="0"/>
              <a:t>给大家，省着记录。有页码，可以记录下来提问。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51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参与微生物组分析软件开发</a:t>
            </a:r>
            <a:r>
              <a:rPr lang="zh-CN" altLang="en-US" dirty="0"/>
              <a:t>。本领域最广泛使用的软件</a:t>
            </a:r>
            <a:r>
              <a:rPr lang="en-US" altLang="zh-CN" dirty="0"/>
              <a:t>QIIME</a:t>
            </a:r>
            <a:r>
              <a:rPr lang="zh-CN" altLang="en-US" dirty="0"/>
              <a:t>目前引用</a:t>
            </a:r>
            <a:r>
              <a:rPr lang="en-US" altLang="zh-CN" dirty="0"/>
              <a:t>2</a:t>
            </a:r>
            <a:r>
              <a:rPr lang="zh-CN" altLang="en-US" dirty="0"/>
              <a:t>万多次，近</a:t>
            </a:r>
            <a:r>
              <a:rPr lang="en-US" altLang="zh-CN" dirty="0"/>
              <a:t>4</a:t>
            </a:r>
            <a:r>
              <a:rPr lang="zh-CN" altLang="en-US" dirty="0"/>
              <a:t>年来参与第二版的测试、中文教程编写等工作，</a:t>
            </a:r>
            <a:r>
              <a:rPr lang="en-US" altLang="zh-CN" dirty="0">
                <a:cs typeface="+mn-ea"/>
                <a:sym typeface="+mn-lt"/>
              </a:rPr>
              <a:t>2019</a:t>
            </a:r>
            <a:r>
              <a:rPr lang="zh-CN" altLang="en-US" dirty="0">
                <a:cs typeface="+mn-ea"/>
                <a:sym typeface="+mn-lt"/>
              </a:rPr>
              <a:t>年</a:t>
            </a:r>
            <a:r>
              <a:rPr lang="en-US" altLang="zh-CN" dirty="0">
                <a:cs typeface="+mn-ea"/>
                <a:sym typeface="+mn-lt"/>
              </a:rPr>
              <a:t>8</a:t>
            </a:r>
            <a:r>
              <a:rPr lang="zh-CN" altLang="en-US" dirty="0">
                <a:cs typeface="+mn-ea"/>
                <a:sym typeface="+mn-lt"/>
              </a:rPr>
              <a:t>月正式发表于</a:t>
            </a:r>
            <a:r>
              <a:rPr lang="en-US" altLang="zh-CN" dirty="0">
                <a:cs typeface="+mn-ea"/>
                <a:sym typeface="+mn-lt"/>
              </a:rPr>
              <a:t>Nature Biotechnology</a:t>
            </a:r>
            <a:r>
              <a:rPr lang="zh-CN" altLang="en-US" dirty="0">
                <a:cs typeface="+mn-ea"/>
                <a:sym typeface="+mn-lt"/>
              </a:rPr>
              <a:t>杂志，近一年引用</a:t>
            </a:r>
            <a:r>
              <a:rPr lang="en-US" altLang="zh-CN" dirty="0">
                <a:cs typeface="+mn-ea"/>
                <a:sym typeface="+mn-lt"/>
              </a:rPr>
              <a:t>634</a:t>
            </a:r>
            <a:r>
              <a:rPr lang="zh-CN" altLang="en-US" dirty="0">
                <a:cs typeface="+mn-ea"/>
                <a:sym typeface="+mn-lt"/>
              </a:rPr>
              <a:t>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043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如果你觉得绘制以上图，用代码还有困难，可以使用我们参与开发的在线工具</a:t>
            </a:r>
            <a:r>
              <a:rPr lang="en-US" altLang="zh-CN" dirty="0">
                <a:hlinkClick r:id="rId3"/>
              </a:rPr>
              <a:t>http://www.ehbio.com/ImageGP/</a:t>
            </a:r>
            <a:r>
              <a:rPr lang="zh-CN" altLang="en-US" dirty="0"/>
              <a:t>，上线近两年，引用达</a:t>
            </a:r>
            <a:r>
              <a:rPr lang="en-US" altLang="zh-CN" dirty="0"/>
              <a:t>100</a:t>
            </a:r>
            <a:r>
              <a:rPr lang="zh-CN" altLang="en-US" dirty="0"/>
              <a:t>余次。你只要将数据粘贴，点</a:t>
            </a:r>
            <a:r>
              <a:rPr lang="en-US" altLang="zh-CN" dirty="0"/>
              <a:t>Plot</a:t>
            </a:r>
            <a:r>
              <a:rPr lang="zh-CN" altLang="en-US" dirty="0"/>
              <a:t>就出图，将来还会开放绘图代码下载，方便用户进一步修改细节。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43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提高易用性：分析流程主要的问题是易用化和灵活性是不可调和、相互矛盾的。简单好用的不灵活，太灵活的学习成本高不易上手。主要还是缺少团队系统的优化方法，国内缺像</a:t>
            </a:r>
            <a:r>
              <a:rPr lang="en-US" altLang="zh-CN" dirty="0"/>
              <a:t>QIIME</a:t>
            </a:r>
            <a:r>
              <a:rPr lang="zh-CN" altLang="en-US" dirty="0"/>
              <a:t>团队这样专注一个软件</a:t>
            </a:r>
            <a:r>
              <a:rPr lang="en-US" altLang="zh-CN" dirty="0"/>
              <a:t>10</a:t>
            </a:r>
            <a:r>
              <a:rPr lang="zh-CN" altLang="en-US" dirty="0"/>
              <a:t>余年，持续精耕细作。计划开发兼顾灵活和易用的双版本</a:t>
            </a:r>
            <a:r>
              <a:rPr lang="en-US" altLang="zh-CN" dirty="0"/>
              <a:t>(</a:t>
            </a:r>
            <a:r>
              <a:rPr lang="zh-CN" altLang="en-US" dirty="0"/>
              <a:t>代码</a:t>
            </a:r>
            <a:r>
              <a:rPr lang="en-US" altLang="zh-CN" dirty="0"/>
              <a:t>+</a:t>
            </a:r>
            <a:r>
              <a:rPr lang="zh-CN" altLang="en-US" dirty="0"/>
              <a:t>网站</a:t>
            </a:r>
            <a:r>
              <a:rPr lang="en-US" altLang="zh-CN" dirty="0"/>
              <a:t>)</a:t>
            </a:r>
            <a:r>
              <a:rPr lang="zh-CN" altLang="en-US" dirty="0"/>
              <a:t>流程，本对中国人使用特点进行优化，实现较自主、有特色、易用的分析流程，适合各不同行业不同计算水平同行；</a:t>
            </a:r>
            <a:r>
              <a:rPr lang="en-US" altLang="zh-CN" dirty="0"/>
              <a:t>2. </a:t>
            </a:r>
            <a:r>
              <a:rPr lang="zh-CN" altLang="en-US" dirty="0"/>
              <a:t>微生物组数据库的国内备份站点：目前有微生物所、基因组所的大数据中心存原始数据，清华有</a:t>
            </a:r>
            <a:r>
              <a:rPr lang="en-US" altLang="zh-CN" dirty="0"/>
              <a:t>R</a:t>
            </a:r>
            <a:r>
              <a:rPr lang="zh-CN" altLang="en-US" dirty="0"/>
              <a:t>和</a:t>
            </a:r>
            <a:r>
              <a:rPr lang="en-US" altLang="zh-CN" dirty="0" err="1"/>
              <a:t>conda</a:t>
            </a:r>
            <a:r>
              <a:rPr lang="zh-CN" altLang="en-US" dirty="0"/>
              <a:t>镜像方便软件安装，但宏基因组相关数据库国内缺镜像，也更新较快，下载困难，需要提供国内地址；</a:t>
            </a:r>
            <a:r>
              <a:rPr lang="en-US" altLang="zh-CN" dirty="0"/>
              <a:t>3. </a:t>
            </a:r>
            <a:r>
              <a:rPr lang="zh-CN" altLang="en-US" dirty="0"/>
              <a:t>原创性：本人编程水平有限，希望和本领域更多计算生物学同行合作，开发能解决实际问题的先进算法，本质上推动本领域分析层面的新突破。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158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微生物组分析方法、应用与科学传播：也是我研究的三个主要方向，</a:t>
            </a:r>
            <a:r>
              <a:rPr lang="zh-CN" altLang="en-US" dirty="0"/>
              <a:t>我将从以下三个方向进行介绍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229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进一步解析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根系微生物组在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氮利用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中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的作用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。发现</a:t>
            </a:r>
            <a:r>
              <a:rPr lang="zh-CN" altLang="en-US" dirty="0">
                <a:cs typeface="+mn-ea"/>
                <a:sym typeface="+mn-lt"/>
              </a:rPr>
              <a:t>籼粳稻根系形成不同的微生物组，且</a:t>
            </a:r>
            <a:r>
              <a:rPr lang="zh-CN" altLang="en-US" sz="1200" dirty="0">
                <a:cs typeface="+mn-ea"/>
                <a:sym typeface="+mn-lt"/>
              </a:rPr>
              <a:t>籼稻比粳稻富集更多氮循环相关细菌，与氮肥利用效率有关</a:t>
            </a:r>
            <a:r>
              <a:rPr lang="zh-CN" altLang="en-US" dirty="0">
                <a:cs typeface="+mn-ea"/>
                <a:sym typeface="+mn-lt"/>
              </a:rPr>
              <a:t>；</a:t>
            </a:r>
            <a:r>
              <a:rPr lang="zh-CN" altLang="en-US" sz="1200" dirty="0">
                <a:cs typeface="+mn-ea"/>
                <a:sym typeface="+mn-lt"/>
              </a:rPr>
              <a:t>为农业益生菌在氮肥高效利用中的应用提供了理论和材料基础；该项成果作为今年</a:t>
            </a:r>
            <a:r>
              <a:rPr lang="en-US" altLang="zh-CN" sz="1200" dirty="0">
                <a:cs typeface="+mn-ea"/>
                <a:sym typeface="+mn-lt"/>
              </a:rPr>
              <a:t>6</a:t>
            </a:r>
            <a:r>
              <a:rPr lang="zh-CN" altLang="en-US" sz="1200" dirty="0">
                <a:cs typeface="+mn-ea"/>
                <a:sym typeface="+mn-lt"/>
              </a:rPr>
              <a:t>月自然生物技术封面文章发表。</a:t>
            </a:r>
            <a:endParaRPr lang="zh-CN" altLang="en-US" dirty="0"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551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第一个主要工作是探索于水稻全生育期微生物组的动态变化规律，发现根系微生物组快速变化且在生长后期稳定，水稻生殖生长阶段特异富集氮代谢相关细菌，为</a:t>
            </a:r>
            <a:r>
              <a:rPr lang="zh-CN" altLang="en-US" sz="1200" dirty="0">
                <a:cs typeface="+mn-ea"/>
                <a:sym typeface="+mn-lt"/>
              </a:rPr>
              <a:t>农业益生菌的施用时间提供指导和理论基础。</a:t>
            </a:r>
            <a:r>
              <a:rPr lang="zh-CN" altLang="en-US" dirty="0"/>
              <a:t>这一成果作为中国科学封面文章发表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424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植物把自身</a:t>
            </a:r>
            <a:r>
              <a:rPr lang="en-US" altLang="zh-CN" dirty="0"/>
              <a:t>20-40%</a:t>
            </a:r>
            <a:r>
              <a:rPr lang="zh-CN" altLang="en-US" dirty="0"/>
              <a:t>的光合作用产生，用于合成各种代谢物输送至根系，有什么作用呢？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048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另一个我的主要课题是研究植物次生代谢物对微生物组的影响，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植物</a:t>
            </a:r>
            <a:r>
              <a:rPr lang="ja-JP" altLang="en-US" sz="1200" dirty="0">
                <a:latin typeface="+mn-lt"/>
                <a:ea typeface="+mn-ea"/>
                <a:cs typeface="+mn-ea"/>
                <a:sym typeface="+mn-lt"/>
              </a:rPr>
              <a:t>二半萜和三萜类化合物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对</a:t>
            </a:r>
            <a:r>
              <a:rPr lang="ja-JP" altLang="en-US" sz="1200" dirty="0">
                <a:latin typeface="+mn-lt"/>
                <a:ea typeface="+mn-ea"/>
                <a:cs typeface="+mn-ea"/>
                <a:sym typeface="+mn-lt"/>
              </a:rPr>
              <a:t>根系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微生物组</a:t>
            </a:r>
            <a:r>
              <a:rPr lang="ja-JP" altLang="en-US" sz="1200" dirty="0">
                <a:latin typeface="+mn-lt"/>
                <a:ea typeface="+mn-ea"/>
                <a:cs typeface="+mn-ea"/>
                <a:sym typeface="+mn-lt"/>
              </a:rPr>
              <a:t>的调控规律</a:t>
            </a:r>
            <a:r>
              <a:rPr lang="zh-CN" altLang="en-US" dirty="0"/>
              <a:t>，提供了人工调控微生物组的手段。文章今年</a:t>
            </a:r>
            <a:r>
              <a:rPr lang="en-US" altLang="zh-CN" dirty="0"/>
              <a:t>5</a:t>
            </a:r>
            <a:r>
              <a:rPr lang="zh-CN" altLang="en-US" dirty="0"/>
              <a:t>月同天分别发表于科学和中国科学杂志。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354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不了解工作的重要性，不能清楚认识到对方工作的重要性和意义，不尊重对方的工作。总觉得自己的贡献大</a:t>
            </a:r>
            <a:endParaRPr lang="en-US" altLang="zh-CN" dirty="0"/>
          </a:p>
          <a:p>
            <a:r>
              <a:rPr lang="zh-CN" altLang="en-US" dirty="0"/>
              <a:t>现在挖掘有意义生物学规律，不是放在马路中央的金山，好找的早让人发现过了。大多规律就是淘金一样，也许要挖几百坑，也末必有金子；</a:t>
            </a:r>
            <a:endParaRPr lang="en-US" altLang="zh-CN" dirty="0"/>
          </a:p>
          <a:p>
            <a:r>
              <a:rPr lang="zh-CN" altLang="en-US" dirty="0"/>
              <a:t>文章的第一作者只有一个，不认可共同一作或共通讯就是对合作最大的不支持。比如有些高校只认一作，让学生当通讯吗？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658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微生物组分析方法、应用与科学传播：也是我研究的三个主要方向，</a:t>
            </a:r>
            <a:r>
              <a:rPr lang="zh-CN" altLang="en-US" dirty="0"/>
              <a:t>我将从以下三个方向进行介绍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004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如果你觉得人类基因组有</a:t>
            </a:r>
            <a:r>
              <a:rPr lang="en-US" altLang="zh-CN" dirty="0"/>
              <a:t>30</a:t>
            </a:r>
            <a:r>
              <a:rPr lang="zh-CN" altLang="en-US" dirty="0"/>
              <a:t>个碱基对已经是天文数字的话。本质上我们人类的基因组只有</a:t>
            </a:r>
            <a:r>
              <a:rPr lang="en-US" altLang="zh-CN" dirty="0"/>
              <a:t>25,000</a:t>
            </a:r>
            <a:r>
              <a:rPr lang="zh-CN" altLang="en-US" dirty="0"/>
              <a:t>个编码基因，而我们的肠道微生物组，却有多达</a:t>
            </a:r>
            <a:r>
              <a:rPr lang="en-US" altLang="zh-CN" dirty="0"/>
              <a:t>1000</a:t>
            </a:r>
            <a:r>
              <a:rPr lang="zh-CN" altLang="en-US" dirty="0"/>
              <a:t>万个准确基因，典型的有</a:t>
            </a:r>
            <a:r>
              <a:rPr lang="en-US" altLang="zh-CN" dirty="0"/>
              <a:t>300~500</a:t>
            </a:r>
            <a:r>
              <a:rPr lang="zh-CN" altLang="en-US" dirty="0"/>
              <a:t>种微生物。各种海量的微生物组数据，我们必须借助计算机每秒上亿次的计算速度，甚至是超级计算机来帮我们完成这种大规模数据的分析。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443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刚发表</a:t>
            </a:r>
            <a:r>
              <a:rPr lang="en-US" altLang="zh-CN" dirty="0"/>
              <a:t>3</a:t>
            </a:r>
            <a:r>
              <a:rPr lang="zh-CN" altLang="en-US" dirty="0"/>
              <a:t>个月，已经成为遗传杂志近三年来下载量</a:t>
            </a:r>
            <a:r>
              <a:rPr lang="en-US" altLang="zh-CN" dirty="0"/>
              <a:t>2000</a:t>
            </a:r>
            <a:r>
              <a:rPr lang="zh-CN" altLang="en-US" dirty="0"/>
              <a:t>多次历史最高的文章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194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培养组主要是平板、液体</a:t>
            </a:r>
            <a:r>
              <a:rPr lang="en-US" altLang="zh-CN" dirty="0"/>
              <a:t>96</a:t>
            </a:r>
            <a:r>
              <a:rPr lang="zh-CN" altLang="en-US" dirty="0"/>
              <a:t>孔板培养，</a:t>
            </a:r>
            <a:r>
              <a:rPr lang="en-US" altLang="zh-CN" dirty="0"/>
              <a:t>+</a:t>
            </a:r>
            <a:r>
              <a:rPr lang="zh-CN" altLang="en-US" dirty="0"/>
              <a:t>测序鉴定；</a:t>
            </a:r>
            <a:endParaRPr lang="en-US" altLang="zh-CN" dirty="0"/>
          </a:p>
          <a:p>
            <a:r>
              <a:rPr lang="en-US" altLang="zh-CN" dirty="0"/>
              <a:t>DNA</a:t>
            </a:r>
            <a:r>
              <a:rPr lang="zh-CN" altLang="en-US" dirty="0"/>
              <a:t>、</a:t>
            </a:r>
            <a:r>
              <a:rPr lang="en-US" altLang="zh-CN" dirty="0"/>
              <a:t>RNA</a:t>
            </a:r>
            <a:r>
              <a:rPr lang="zh-CN" altLang="en-US" dirty="0"/>
              <a:t>层面二代测序；还有蛋白和代谢层面用质谱鉴定。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我们获得微生物样品，这是应该做的研究，就是培养组学，只有分离的样本，还能够有材料对细菌的功能进行研究，主要技术特长就是培养组学，这部分在国内也是比较缺少的。接下来最常用的研究层面是</a:t>
            </a:r>
            <a:r>
              <a:rPr lang="en-US" altLang="zh-CN" dirty="0"/>
              <a:t>DNA</a:t>
            </a:r>
            <a:r>
              <a:rPr lang="zh-CN" altLang="en-US" dirty="0"/>
              <a:t>，因为</a:t>
            </a:r>
            <a:r>
              <a:rPr lang="en-US" altLang="zh-CN" dirty="0"/>
              <a:t>DNA</a:t>
            </a:r>
            <a:r>
              <a:rPr lang="zh-CN" altLang="en-US" dirty="0"/>
              <a:t>的提取非常容易且质量也比较高。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DNA</a:t>
            </a:r>
            <a:r>
              <a:rPr lang="zh-CN" altLang="en-US" dirty="0"/>
              <a:t>最常用的测序技术就是扩增子测序</a:t>
            </a:r>
            <a:r>
              <a:rPr lang="en-US" altLang="zh-CN" dirty="0"/>
              <a:t>marker</a:t>
            </a:r>
            <a:r>
              <a:rPr lang="zh-CN" altLang="en-US" dirty="0"/>
              <a:t>基因，常用的有</a:t>
            </a:r>
            <a:r>
              <a:rPr lang="en-US" altLang="zh-CN" dirty="0"/>
              <a:t>16S/18S/ITS, </a:t>
            </a:r>
            <a:r>
              <a:rPr lang="zh-CN" altLang="en-US" dirty="0"/>
              <a:t>他们可以研究物种的多样性，但是也存在着很强烈的</a:t>
            </a:r>
            <a:r>
              <a:rPr lang="en-US" altLang="zh-CN" dirty="0"/>
              <a:t>PCR</a:t>
            </a:r>
            <a:r>
              <a:rPr lang="zh-CN" altLang="en-US" dirty="0"/>
              <a:t>偏好，而且也只能研究物种分类信息和丰度信息，这一技术就是我们的课的重点，他有便宜，易操作等优点，每年可以产出过万篇文章。</a:t>
            </a:r>
            <a:endParaRPr lang="en-US" altLang="zh-CN" dirty="0"/>
          </a:p>
          <a:p>
            <a:r>
              <a:rPr lang="zh-CN" altLang="en-US" dirty="0"/>
              <a:t>另一个常用的层面是宏基因组测序，该技术不仅可以获得研究对象的物种组成，还能获得对象中功能潜能的组成。但数据量和分析方法上更加复杂，每年有几千篇文章，通常为扩增子研究的进一步数据补充，可以作为独立的研究手段，这门技术涉及的分析软件与扩增子完全不同，我们在过两周还会开一门以宏基因组为主题的专题课程。</a:t>
            </a:r>
            <a:endParaRPr lang="en-US" altLang="zh-CN" dirty="0"/>
          </a:p>
          <a:p>
            <a:r>
              <a:rPr lang="zh-CN" altLang="en-US" dirty="0"/>
              <a:t>宏病毒组，是一个即要测序宏基因组，又在测序宏转录组的学科，因为病毒有</a:t>
            </a:r>
            <a:r>
              <a:rPr lang="en-US" altLang="zh-CN" dirty="0"/>
              <a:t>DNA</a:t>
            </a:r>
            <a:r>
              <a:rPr lang="zh-CN" altLang="en-US" dirty="0"/>
              <a:t>病毒，也有</a:t>
            </a:r>
            <a:r>
              <a:rPr lang="en-US" altLang="zh-CN" dirty="0"/>
              <a:t>RNA</a:t>
            </a:r>
            <a:r>
              <a:rPr lang="zh-CN" altLang="en-US" dirty="0"/>
              <a:t>病毒。无论是测序和分析都比较复杂，更要命的是病毒在研究对象中极低，有效数据比例小，需要极高的测序深度，常用靶向捕获技术来富集病毒序列。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mRNA</a:t>
            </a:r>
            <a:r>
              <a:rPr lang="zh-CN" altLang="en-US" dirty="0"/>
              <a:t>层面，我们研究的就是宏转录组，这与之前经常用到的转录组技术是类似的，其研究对象中的所有转录的</a:t>
            </a:r>
            <a:r>
              <a:rPr lang="en-US" altLang="zh-CN" dirty="0"/>
              <a:t>mRNA</a:t>
            </a:r>
          </a:p>
          <a:p>
            <a:r>
              <a:rPr lang="zh-CN" altLang="en-US" dirty="0"/>
              <a:t>此外还有蛋白层面的宏蛋白组和代谢物层面的宏代谢组，他们通常也是之前研究结果的补充，而采用的设备也不同于二代测序，主要是通过质谱、高效气相或液相色谱来完成实验。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E9757-A950-4545-88AD-F14B53B9D24C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1795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同时应邀为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权威杂志</a:t>
            </a:r>
            <a:r>
              <a:rPr lang="en-US" altLang="zh-CN" sz="1200" b="1" i="1" dirty="0">
                <a:latin typeface="+mn-lt"/>
                <a:ea typeface="+mn-ea"/>
                <a:cs typeface="+mn-ea"/>
                <a:sym typeface="+mn-lt"/>
              </a:rPr>
              <a:t>Current Opinion in Microbiology 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撰写综述，于上个月发表。主要介绍分菌分菌鉴定、数据分析、单菌和混菌实验的研究体系。</a:t>
            </a:r>
            <a:r>
              <a:rPr lang="zh-CN" altLang="en-US" dirty="0">
                <a:cs typeface="+mn-ea"/>
                <a:sym typeface="+mn-lt"/>
              </a:rPr>
              <a:t>推动研究从描述性阶段向功能研究发展</a:t>
            </a:r>
            <a:endParaRPr lang="en-US" altLang="zh-CN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798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当我两年前进入本领域，中文资料几乎是空白的。在两年多前我创立了宏基因组公众号，</a:t>
            </a:r>
            <a:r>
              <a:rPr lang="zh-CN" altLang="en-US" dirty="0">
                <a:cs typeface="+mn-ea"/>
                <a:sym typeface="+mn-lt"/>
              </a:rPr>
              <a:t>分享经验和技术，每日更新，</a:t>
            </a:r>
            <a:r>
              <a:rPr lang="en-US" altLang="zh-CN" dirty="0">
                <a:latin typeface="+mn-ea"/>
                <a:cs typeface="+mn-ea"/>
                <a:sym typeface="+mn-lt"/>
              </a:rPr>
              <a:t>50+</a:t>
            </a:r>
            <a:r>
              <a:rPr lang="zh-CN" altLang="en-US" dirty="0">
                <a:latin typeface="+mn-ea"/>
                <a:cs typeface="+mn-ea"/>
                <a:sym typeface="+mn-lt"/>
              </a:rPr>
              <a:t>国内外同行投稿，稳定的编辑团队和稿源</a:t>
            </a:r>
            <a:r>
              <a:rPr lang="zh-CN" altLang="en-US" dirty="0">
                <a:latin typeface="+mn-ea"/>
                <a:cs typeface="+mn-cs"/>
                <a:sym typeface="+mn-lt"/>
              </a:rPr>
              <a:t>；两年来分享</a:t>
            </a:r>
            <a:r>
              <a:rPr lang="en-US" altLang="zh-CN" dirty="0">
                <a:latin typeface="+mn-ea"/>
                <a:cs typeface="+mn-cs"/>
                <a:sym typeface="+mn-lt"/>
              </a:rPr>
              <a:t>4</a:t>
            </a:r>
            <a:r>
              <a:rPr lang="en-US" altLang="zh-CN" dirty="0">
                <a:cs typeface="+mn-ea"/>
                <a:sym typeface="+mn-lt"/>
              </a:rPr>
              <a:t>00</a:t>
            </a:r>
            <a:r>
              <a:rPr lang="zh-CN" altLang="en-US" dirty="0">
                <a:cs typeface="+mn-ea"/>
                <a:sym typeface="+mn-lt"/>
              </a:rPr>
              <a:t>余篇原创文章，阅读量</a:t>
            </a:r>
            <a:r>
              <a:rPr lang="en-US" altLang="zh-CN" dirty="0">
                <a:cs typeface="+mn-ea"/>
                <a:sym typeface="+mn-lt"/>
              </a:rPr>
              <a:t>1000</a:t>
            </a:r>
            <a:r>
              <a:rPr lang="zh-CN" altLang="en-US" dirty="0">
                <a:cs typeface="+mn-ea"/>
                <a:sym typeface="+mn-lt"/>
              </a:rPr>
              <a:t>万次，</a:t>
            </a:r>
            <a:r>
              <a:rPr lang="en-US" altLang="zh-CN" dirty="0">
                <a:cs typeface="+mn-ea"/>
                <a:sym typeface="+mn-lt"/>
              </a:rPr>
              <a:t>6</a:t>
            </a:r>
            <a:r>
              <a:rPr lang="zh-CN" altLang="en-US" dirty="0">
                <a:cs typeface="+mn-ea"/>
                <a:sym typeface="+mn-lt"/>
              </a:rPr>
              <a:t>万多人订阅；受邀参加同行演讲，分享分析技术，让更多人可以少走弯路，高效开展数据分析。</a:t>
            </a:r>
            <a:endParaRPr lang="en-US" altLang="zh-CN" dirty="0"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cs typeface="+mn-ea"/>
                <a:sym typeface="+mn-lt"/>
              </a:rPr>
              <a:t>开展在线报告，让更多人受益，今年在中国</a:t>
            </a:r>
            <a:r>
              <a:rPr lang="en-US" altLang="zh-CN" dirty="0">
                <a:cs typeface="+mn-ea"/>
                <a:sym typeface="+mn-lt"/>
              </a:rPr>
              <a:t>R</a:t>
            </a:r>
            <a:r>
              <a:rPr lang="zh-CN" altLang="en-US" dirty="0">
                <a:cs typeface="+mn-ea"/>
                <a:sym typeface="+mn-lt"/>
              </a:rPr>
              <a:t>语言大会的报告有</a:t>
            </a:r>
            <a:r>
              <a:rPr lang="en-US" altLang="zh-CN" dirty="0">
                <a:cs typeface="+mn-ea"/>
                <a:sym typeface="+mn-lt"/>
              </a:rPr>
              <a:t>2000</a:t>
            </a:r>
            <a:r>
              <a:rPr lang="zh-CN" altLang="en-US" dirty="0">
                <a:cs typeface="+mn-ea"/>
                <a:sym typeface="+mn-lt"/>
              </a:rPr>
              <a:t>多人观看，在千聊开一次直播了有</a:t>
            </a:r>
            <a:r>
              <a:rPr lang="en-US" altLang="zh-CN" dirty="0">
                <a:cs typeface="+mn-ea"/>
                <a:sym typeface="+mn-lt"/>
              </a:rPr>
              <a:t>1500</a:t>
            </a:r>
            <a:r>
              <a:rPr lang="zh-CN" altLang="en-US" dirty="0">
                <a:cs typeface="+mn-ea"/>
                <a:sym typeface="+mn-lt"/>
              </a:rPr>
              <a:t>人同时在线学习。节约路上时间。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04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703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我和陈同了受邀组织一期微生物组数据分析和可视化方法专刊。有兴趣的老师和同学，可以联系我们。写教程造服同行，而且还能发</a:t>
            </a:r>
            <a:r>
              <a:rPr lang="en-US" altLang="zh-CN" dirty="0"/>
              <a:t>SCI</a:t>
            </a:r>
            <a:r>
              <a:rPr lang="zh-CN" altLang="en-US" dirty="0"/>
              <a:t>，将来还有机会与我们联合出版本领域的科学专著。</a:t>
            </a:r>
            <a:r>
              <a:rPr lang="en-US" altLang="zh-CN" dirty="0">
                <a:hlinkClick r:id="rId3"/>
              </a:rPr>
              <a:t>https://www.jove.com/methods-collections/426/analysis-visualization-methods-for-amplicon-metagenomic-data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739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建立本领域专业知识讲解、文章撰写参考、统计分析和可视化方法的百科全书免费网络资源，长期维护，推动本领域的快速和长远发展。与科学出版社合作，</a:t>
            </a:r>
            <a:r>
              <a:rPr lang="en-US" altLang="zh-CN" dirty="0"/>
              <a:t>11</a:t>
            </a:r>
            <a:r>
              <a:rPr lang="zh-CN" altLang="en-US" dirty="0"/>
              <a:t>月份交稿，明年</a:t>
            </a:r>
            <a:r>
              <a:rPr lang="en-US" altLang="zh-CN" dirty="0"/>
              <a:t>6</a:t>
            </a:r>
            <a:r>
              <a:rPr lang="zh-CN" altLang="en-US" dirty="0"/>
              <a:t>月出版。电子版在网上免费查阅。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101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分析还是不够的，实验方法是分析数据的基础。目前的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主编和编委团队已经邀请了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家单位的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72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个团队参加，确定了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145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篇即将或正在创作的方法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。详见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https://kdocs.cn/l/cL8RRqHIL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或点击阅读原文。之前张启发、邓秀新院士等组织了水稻、柑橘的专刊。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3A755-9121-40C8-BAD4-94DBC3454D5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47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人类认识微观世界的手段还很有限和片面，结果并不一定是真相，永远抱着怀疑的态度，相信科学的逻辑。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245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感谢中央</a:t>
            </a:r>
            <a:r>
              <a:rPr lang="en-US" altLang="zh-CN" dirty="0"/>
              <a:t>C</a:t>
            </a:r>
            <a:r>
              <a:rPr lang="zh-CN" altLang="en-US" dirty="0"/>
              <a:t>位的白洋老师精心的课题设计和指导，前期郭晓璇、张婧赢博士开发测序建库体系、分菌和功能实验体系技术；每位老师和同学都在团队中扮演重要角色。两续两年中心晚会第一名。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85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noProof="0" dirty="0"/>
              <a:t>植物根系与人类肠道非常相像，是要的微生物富集区，为营养吸收、免疫过程中起重要作用。植物需要消耗</a:t>
            </a:r>
            <a:r>
              <a:rPr lang="en-US" altLang="zh-CN" baseline="0" noProof="0" dirty="0"/>
              <a:t>10-30%</a:t>
            </a:r>
            <a:r>
              <a:rPr lang="zh-CN" altLang="en-US" baseline="0" noProof="0" dirty="0"/>
              <a:t>的光合产物提供给根系微生物，一定有它的作用。就好比国家拿着</a:t>
            </a:r>
            <a:r>
              <a:rPr lang="en-US" altLang="zh-CN" baseline="0" noProof="0" dirty="0"/>
              <a:t>GDP</a:t>
            </a:r>
            <a:r>
              <a:rPr lang="zh-CN" altLang="en-US" baseline="0" noProof="0" dirty="0"/>
              <a:t>这么高比例开支维持的军队，一定有期巨大的作用。</a:t>
            </a:r>
            <a:endParaRPr lang="en-US" altLang="zh-CN" baseline="0" noProof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848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我的研究方向是植物与微生物组的互作 ，包括两方面：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zh-CN" altLang="en-US" sz="1200" dirty="0">
                <a:cs typeface="+mn-ea"/>
                <a:sym typeface="+mn-lt"/>
              </a:rPr>
              <a:t>植物如何决定微生物组成？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zh-CN" altLang="en-US" sz="1200" dirty="0">
                <a:cs typeface="+mn-ea"/>
                <a:sym typeface="+mn-lt"/>
              </a:rPr>
              <a:t>微生物如何影响植物健康？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545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微生物组分析方法、应用与科学传播：也是我研究的三个主要方向，</a:t>
            </a:r>
            <a:r>
              <a:rPr lang="zh-CN" altLang="en-US" dirty="0"/>
              <a:t>我将从以下三个方向进行介绍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926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微生物组分析方法、应用与科学传播：也是我研究的三个主要方向，</a:t>
            </a:r>
            <a:r>
              <a:rPr lang="zh-CN" altLang="en-US" dirty="0"/>
              <a:t>我将从以下三个方向进行介绍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105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我们研究手段中主分为三部分，</a:t>
            </a:r>
            <a:r>
              <a:rPr lang="en-US" altLang="zh-CN" dirty="0"/>
              <a:t>1. </a:t>
            </a:r>
            <a:r>
              <a:rPr lang="zh-CN" altLang="en-US" dirty="0"/>
              <a:t>样品制作和数据获得；</a:t>
            </a:r>
            <a:r>
              <a:rPr lang="en-US" altLang="zh-CN" dirty="0"/>
              <a:t>2.</a:t>
            </a:r>
            <a:r>
              <a:rPr lang="en-US" altLang="zh-CN" baseline="0" dirty="0"/>
              <a:t> </a:t>
            </a:r>
            <a:r>
              <a:rPr lang="zh-CN" altLang="en-US" baseline="0" dirty="0"/>
              <a:t>数据分析挖掘潜在生物学规律；</a:t>
            </a:r>
            <a:r>
              <a:rPr lang="en-US" altLang="zh-CN" baseline="0" dirty="0"/>
              <a:t>3. </a:t>
            </a:r>
            <a:r>
              <a:rPr lang="zh-CN" altLang="en-US" baseline="0" dirty="0"/>
              <a:t>功能验证。</a:t>
            </a:r>
            <a:r>
              <a:rPr lang="zh-CN" altLang="en-US" dirty="0"/>
              <a:t>我主要负责的数据分析部分，起到承前启后的作用。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592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我也是刚进入本领域三年里，编写过万行代码，实现了完善的微生物组数据分析体系，提高工作效率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103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构建了目前唯一的宏基因组基准样品，包括</a:t>
            </a:r>
            <a:r>
              <a:rPr lang="en-US" altLang="zh-CN" dirty="0"/>
              <a:t>1400</a:t>
            </a:r>
            <a:r>
              <a:rPr lang="zh-CN" altLang="en-US" dirty="0"/>
              <a:t>多种微生物，发表</a:t>
            </a:r>
            <a:r>
              <a:rPr lang="en-US" altLang="zh-CN" dirty="0"/>
              <a:t>2</a:t>
            </a:r>
            <a:r>
              <a:rPr lang="zh-CN" altLang="en-US" dirty="0"/>
              <a:t>年引用</a:t>
            </a:r>
            <a:r>
              <a:rPr lang="en-US" altLang="zh-CN" dirty="0"/>
              <a:t>200</a:t>
            </a:r>
            <a:r>
              <a:rPr lang="zh-CN" altLang="en-US" dirty="0"/>
              <a:t>多次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7E849-8382-4635-A2E5-C0CEE4ED94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2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3.jpg"/><Relationship Id="rId4" Type="http://schemas.openxmlformats.org/officeDocument/2006/relationships/image" Target="../media/image8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38"/>
          <p:cNvSpPr>
            <a:spLocks noChangeArrowheads="1"/>
          </p:cNvSpPr>
          <p:nvPr userDrawn="1"/>
        </p:nvSpPr>
        <p:spPr bwMode="gray">
          <a:xfrm>
            <a:off x="684213" y="333375"/>
            <a:ext cx="5905500" cy="5761038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chemeClr val="bg2">
                  <a:gamma/>
                  <a:tint val="0"/>
                  <a:invGamma/>
                  <a:alpha val="8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6" name="Rectangle 39"/>
          <p:cNvSpPr>
            <a:spLocks noChangeArrowheads="1"/>
          </p:cNvSpPr>
          <p:nvPr userDrawn="1"/>
        </p:nvSpPr>
        <p:spPr bwMode="ltGray">
          <a:xfrm>
            <a:off x="0" y="4437063"/>
            <a:ext cx="12192000" cy="17287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7" name="Oval 40"/>
          <p:cNvSpPr>
            <a:spLocks noChangeArrowheads="1"/>
          </p:cNvSpPr>
          <p:nvPr userDrawn="1"/>
        </p:nvSpPr>
        <p:spPr bwMode="gray">
          <a:xfrm>
            <a:off x="971550" y="1628775"/>
            <a:ext cx="3529013" cy="367188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8" name="Oval 42"/>
          <p:cNvSpPr>
            <a:spLocks noChangeArrowheads="1"/>
          </p:cNvSpPr>
          <p:nvPr userDrawn="1"/>
        </p:nvSpPr>
        <p:spPr bwMode="gray">
          <a:xfrm>
            <a:off x="1258888" y="260350"/>
            <a:ext cx="935037" cy="936625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29" name="Oval 43"/>
          <p:cNvSpPr>
            <a:spLocks noChangeArrowheads="1"/>
          </p:cNvSpPr>
          <p:nvPr userDrawn="1"/>
        </p:nvSpPr>
        <p:spPr bwMode="gray">
          <a:xfrm>
            <a:off x="4211638" y="2636838"/>
            <a:ext cx="1223962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81000" y="6400800"/>
            <a:ext cx="2133600" cy="244475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+mj-lt"/>
              </a:defRPr>
            </a:lvl1pPr>
          </a:lstStyle>
          <a:p>
            <a:fld id="{CCC8BFB5-C877-4EC6-84A8-339222DB6EA3}" type="slidenum">
              <a:rPr lang="zh-CN" altLang="en-US" smtClean="0"/>
              <a:pPr/>
              <a:t>‹#›</a:t>
            </a:fld>
            <a:endParaRPr lang="en-US" altLang="zh-CN"/>
          </a:p>
        </p:txBody>
      </p:sp>
      <p:sp>
        <p:nvSpPr>
          <p:cNvPr id="3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267200" y="1219200"/>
            <a:ext cx="7658100" cy="1752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480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noProof="0" dirty="0"/>
              <a:t>标题</a:t>
            </a:r>
            <a:br>
              <a:rPr lang="en-US" altLang="zh-CN" noProof="0" dirty="0"/>
            </a:br>
            <a:r>
              <a:rPr lang="en-US" altLang="zh-CN" noProof="0" dirty="0"/>
              <a:t>Title</a:t>
            </a:r>
            <a:endParaRPr lang="zh-CN" altLang="en-US" noProof="0" dirty="0"/>
          </a:p>
        </p:txBody>
      </p:sp>
      <p:sp>
        <p:nvSpPr>
          <p:cNvPr id="32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338637" y="4639469"/>
            <a:ext cx="7658100" cy="1359694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noProof="0" dirty="0"/>
              <a:t>Yong-Xin Liu (</a:t>
            </a:r>
            <a:r>
              <a:rPr lang="zh-CN" altLang="en-US" noProof="0" dirty="0"/>
              <a:t>刘永鑫</a:t>
            </a:r>
            <a:r>
              <a:rPr lang="en-US" altLang="zh-CN" noProof="0" dirty="0"/>
              <a:t>)</a:t>
            </a:r>
          </a:p>
          <a:p>
            <a:pPr lvl="0"/>
            <a:r>
              <a:rPr lang="en-US" altLang="zh-CN" noProof="0" dirty="0"/>
              <a:t>Bai Lab</a:t>
            </a:r>
          </a:p>
          <a:p>
            <a:pPr lvl="0"/>
            <a:fld id="{E3A33AA5-31DB-4359-95DE-743B60EF7B4E}" type="datetime2">
              <a:rPr lang="en-US" altLang="zh-CN" noProof="0" smtClean="0"/>
              <a:t>Tuesday, January 24, 2017</a:t>
            </a:fld>
            <a:endParaRPr lang="zh-CN" altLang="en-US" noProof="0" dirty="0"/>
          </a:p>
        </p:txBody>
      </p:sp>
      <p:sp>
        <p:nvSpPr>
          <p:cNvPr id="33" name="Oval 49"/>
          <p:cNvSpPr>
            <a:spLocks noChangeArrowheads="1"/>
          </p:cNvSpPr>
          <p:nvPr userDrawn="1"/>
        </p:nvSpPr>
        <p:spPr bwMode="gray">
          <a:xfrm>
            <a:off x="993775" y="1651000"/>
            <a:ext cx="3490913" cy="3629025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4" name="Oval 50"/>
          <p:cNvSpPr>
            <a:spLocks noChangeArrowheads="1"/>
          </p:cNvSpPr>
          <p:nvPr userDrawn="1"/>
        </p:nvSpPr>
        <p:spPr bwMode="gray">
          <a:xfrm>
            <a:off x="1276350" y="277813"/>
            <a:ext cx="900113" cy="90011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5" name="Oval 44"/>
          <p:cNvSpPr>
            <a:spLocks noChangeArrowheads="1"/>
          </p:cNvSpPr>
          <p:nvPr userDrawn="1"/>
        </p:nvSpPr>
        <p:spPr bwMode="gray">
          <a:xfrm>
            <a:off x="3856038" y="3500438"/>
            <a:ext cx="1582737" cy="1582737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6" name="Oval 51"/>
          <p:cNvSpPr>
            <a:spLocks noChangeArrowheads="1"/>
          </p:cNvSpPr>
          <p:nvPr userDrawn="1"/>
        </p:nvSpPr>
        <p:spPr bwMode="gray">
          <a:xfrm>
            <a:off x="3881438" y="3521075"/>
            <a:ext cx="1533525" cy="154305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7" name="Oval 41"/>
          <p:cNvSpPr>
            <a:spLocks noChangeArrowheads="1"/>
          </p:cNvSpPr>
          <p:nvPr userDrawn="1"/>
        </p:nvSpPr>
        <p:spPr bwMode="gray">
          <a:xfrm>
            <a:off x="323850" y="1268413"/>
            <a:ext cx="1438275" cy="1511300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8" name="Oval 52"/>
          <p:cNvSpPr>
            <a:spLocks noChangeArrowheads="1"/>
          </p:cNvSpPr>
          <p:nvPr userDrawn="1"/>
        </p:nvSpPr>
        <p:spPr bwMode="gray">
          <a:xfrm>
            <a:off x="330200" y="1287463"/>
            <a:ext cx="1419225" cy="146208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pic>
        <p:nvPicPr>
          <p:cNvPr id="39" name="Picture 114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69899"/>
            <a:ext cx="4978640" cy="692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509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44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4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6"/>
          <p:cNvSpPr>
            <a:spLocks noChangeArrowheads="1"/>
          </p:cNvSpPr>
          <p:nvPr userDrawn="1"/>
        </p:nvSpPr>
        <p:spPr bwMode="gray">
          <a:xfrm>
            <a:off x="-1" y="549275"/>
            <a:ext cx="12192001" cy="86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 dirty="0">
              <a:latin typeface="+mj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1389310" y="6323733"/>
            <a:ext cx="536359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9C60500-E164-45A2-8EA2-8D6CF0F89E2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4" name="Oval 107"/>
          <p:cNvSpPr>
            <a:spLocks noChangeArrowheads="1"/>
          </p:cNvSpPr>
          <p:nvPr userDrawn="1"/>
        </p:nvSpPr>
        <p:spPr bwMode="gray">
          <a:xfrm>
            <a:off x="1005043" y="36546"/>
            <a:ext cx="1153583" cy="118956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5" name="Oval 108"/>
          <p:cNvSpPr>
            <a:spLocks noChangeArrowheads="1"/>
          </p:cNvSpPr>
          <p:nvPr userDrawn="1"/>
        </p:nvSpPr>
        <p:spPr bwMode="gray">
          <a:xfrm>
            <a:off x="11021901" y="28577"/>
            <a:ext cx="1054100" cy="110701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6" name="Oval 111"/>
          <p:cNvSpPr>
            <a:spLocks noChangeArrowheads="1"/>
          </p:cNvSpPr>
          <p:nvPr userDrawn="1"/>
        </p:nvSpPr>
        <p:spPr bwMode="gray">
          <a:xfrm>
            <a:off x="1022505" y="54008"/>
            <a:ext cx="1104900" cy="11430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7" name="Oval 109"/>
          <p:cNvSpPr>
            <a:spLocks noChangeArrowheads="1"/>
          </p:cNvSpPr>
          <p:nvPr userDrawn="1"/>
        </p:nvSpPr>
        <p:spPr bwMode="gray">
          <a:xfrm>
            <a:off x="68418" y="311183"/>
            <a:ext cx="1536701" cy="163195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8" name="Oval 112"/>
          <p:cNvSpPr>
            <a:spLocks noChangeArrowheads="1"/>
          </p:cNvSpPr>
          <p:nvPr userDrawn="1"/>
        </p:nvSpPr>
        <p:spPr bwMode="gray">
          <a:xfrm>
            <a:off x="11040951" y="46038"/>
            <a:ext cx="1009650" cy="1060451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6176546"/>
            <a:ext cx="686753" cy="6595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39" y="6176547"/>
            <a:ext cx="721605" cy="625260"/>
          </a:xfrm>
          <a:prstGeom prst="rect">
            <a:avLst/>
          </a:prstGeom>
        </p:spPr>
      </p:pic>
      <p:sp>
        <p:nvSpPr>
          <p:cNvPr id="21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951735"/>
            <a:ext cx="10515600" cy="422522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提纲 </a:t>
            </a:r>
            <a:r>
              <a:rPr lang="en-US" altLang="zh-CN" dirty="0"/>
              <a:t>list</a:t>
            </a:r>
            <a:endParaRPr lang="zh-CN" altLang="en-US" dirty="0"/>
          </a:p>
        </p:txBody>
      </p:sp>
      <p:sp>
        <p:nvSpPr>
          <p:cNvPr id="25" name="标题 1"/>
          <p:cNvSpPr>
            <a:spLocks noGrp="1"/>
          </p:cNvSpPr>
          <p:nvPr>
            <p:ph type="title" hasCustomPrompt="1"/>
          </p:nvPr>
        </p:nvSpPr>
        <p:spPr>
          <a:xfrm>
            <a:off x="1795780" y="442875"/>
            <a:ext cx="9593530" cy="10648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节标题</a:t>
            </a:r>
            <a:r>
              <a:rPr lang="en-US" altLang="zh-CN" dirty="0"/>
              <a:t>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883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38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783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968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651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18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05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4DC8B4-E831-4DD2-99D2-670D5FB8DE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7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239000" y="636960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038600" y="63607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798FDF-2095-4C29-A65F-6B2621EE99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8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p.weixin.qq.com/s/kDYiFfJ8egosETwLpKCFLQ" TargetMode="Externa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://www.ehbio.com/ImageGP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hbio.com/ImageGP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hyperlink" Target="https://mp.weixin.qq.com/s/3XFmRe4l2uZrHZexx0Ou-g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3XFmRe4l2uZrHZexx0Ou-g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hyperlink" Target="https://mp.weixin.qq.com/s/3XFmRe4l2uZrHZexx0Ou-g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7/CM9.0000000000000871" TargetMode="External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.weixin.qq.com/s/hbCyBDvWAMyMDqztbdaN5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gif"/><Relationship Id="rId11" Type="http://schemas.openxmlformats.org/officeDocument/2006/relationships/hyperlink" Target="https://mp.weixin.qq.com/s/xHe1FHLm3n0Vkxz0nNbXvQ" TargetMode="External"/><Relationship Id="rId5" Type="http://schemas.openxmlformats.org/officeDocument/2006/relationships/image" Target="../media/image84.jpeg"/><Relationship Id="rId10" Type="http://schemas.openxmlformats.org/officeDocument/2006/relationships/image" Target="../media/image89.jpeg"/><Relationship Id="rId4" Type="http://schemas.openxmlformats.org/officeDocument/2006/relationships/image" Target="../media/image83.png"/><Relationship Id="rId9" Type="http://schemas.openxmlformats.org/officeDocument/2006/relationships/image" Target="../media/image8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3238-020-00724-8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doi.org/10.1007/s13238-020-00724-8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p.weixin.qq.com/s/-gXoRIy6ZuEmHH6txH8txA" TargetMode="External"/><Relationship Id="rId4" Type="http://schemas.openxmlformats.org/officeDocument/2006/relationships/hyperlink" Target="https://doi.org/10.1016/j.mib.2019.10.010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g"/><Relationship Id="rId5" Type="http://schemas.openxmlformats.org/officeDocument/2006/relationships/hyperlink" Target="http://www.mr-gut.cn/talks/s/643abe7f702641f5ba9fd1cb4a6d4a3f" TargetMode="External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hyperlink" Target="https://mp.weixin.qq.com/s/Jc0zoOFm4reTWVJBBOBTQg" TargetMode="External"/><Relationship Id="rId5" Type="http://schemas.openxmlformats.org/officeDocument/2006/relationships/image" Target="../media/image96.png"/><Relationship Id="rId4" Type="http://schemas.openxmlformats.org/officeDocument/2006/relationships/notesSlide" Target="../notesSlides/notesSlide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ove.com/methods-collections/426/analysis-visualization-methods-for-amplicon-metagenomic-data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zaHjZLZCRcRgOXDgGT-mXg" TargetMode="External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hyperlink" Target="https://mp.weixin.qq.com/s/cbeLDj4Q-Zsu7jjyn1iffQ" TargetMode="External"/><Relationship Id="rId4" Type="http://schemas.openxmlformats.org/officeDocument/2006/relationships/hyperlink" Target="https://mp.weixin.qq.com/s/jduceryuQJgxUMnH2-bHPQ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ubWoIOvw7wlJoXQNR1lYGA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o-protocol.org/bio101/Special_Issue_info.aspx?siid=48" TargetMode="External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_kw6IQYCAk3v2qaYb3SySg" TargetMode="External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.weixin.qq.com/s/i3f4lvsrmeRLvvZQPM1Ee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p.weixin.qq.com/s/xHe1FHLm3n0Vkxz0nNbXvQ" TargetMode="Externa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00576" y="1122363"/>
            <a:ext cx="7177088" cy="23876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作物根系微生物组研究方法概述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4600576" y="4587876"/>
            <a:ext cx="7177088" cy="165576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lvl="0" indent="0" algn="ctr">
              <a:buNone/>
            </a:pPr>
            <a:r>
              <a:rPr lang="zh-CN" altLang="en-US" noProof="0" dirty="0">
                <a:solidFill>
                  <a:schemeClr val="bg1"/>
                </a:solidFill>
                <a:cs typeface="+mn-ea"/>
                <a:sym typeface="+mn-lt"/>
              </a:rPr>
              <a:t>刘永鑫</a:t>
            </a:r>
            <a:endParaRPr lang="en-US" altLang="zh-CN" noProof="0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zh-CN" altLang="en-US" noProof="0" dirty="0">
                <a:solidFill>
                  <a:schemeClr val="bg1"/>
                </a:solidFill>
                <a:cs typeface="+mn-ea"/>
                <a:sym typeface="+mn-lt"/>
              </a:rPr>
              <a:t>中国科学院遗传与发育生物学研究所</a:t>
            </a:r>
            <a:endParaRPr lang="en-US" altLang="zh-CN" noProof="0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zh-CN" altLang="en-US" noProof="0" dirty="0">
                <a:solidFill>
                  <a:schemeClr val="bg1"/>
                </a:solidFill>
                <a:cs typeface="+mn-ea"/>
                <a:sym typeface="+mn-lt"/>
              </a:rPr>
              <a:t>宏基因组公众号</a:t>
            </a:r>
            <a:endParaRPr lang="en-US" altLang="zh-CN" noProof="0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lvl="0" indent="0" algn="ctr">
              <a:buNone/>
            </a:pPr>
            <a:r>
              <a:rPr lang="en-US" altLang="zh-CN" noProof="0" dirty="0">
                <a:solidFill>
                  <a:schemeClr val="bg1"/>
                </a:solidFill>
                <a:cs typeface="+mn-ea"/>
                <a:sym typeface="+mn-lt"/>
              </a:rPr>
              <a:t>2020</a:t>
            </a:r>
            <a:r>
              <a:rPr lang="zh-CN" altLang="en-US" noProof="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noProof="0" dirty="0">
                <a:solidFill>
                  <a:schemeClr val="bg1"/>
                </a:solidFill>
                <a:cs typeface="+mn-ea"/>
                <a:sym typeface="+mn-lt"/>
              </a:rPr>
              <a:t>7</a:t>
            </a:r>
            <a:r>
              <a:rPr lang="zh-CN" altLang="en-US" noProof="0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CN" noProof="0" dirty="0">
                <a:solidFill>
                  <a:schemeClr val="bg1"/>
                </a:solidFill>
                <a:cs typeface="+mn-ea"/>
                <a:sym typeface="+mn-lt"/>
              </a:rPr>
              <a:t>29</a:t>
            </a:r>
            <a:r>
              <a:rPr lang="zh-CN" altLang="en-US" noProof="0" dirty="0">
                <a:solidFill>
                  <a:schemeClr val="bg1"/>
                </a:solidFill>
                <a:cs typeface="+mn-ea"/>
                <a:sym typeface="+mn-lt"/>
              </a:rPr>
              <a:t>日</a:t>
            </a:r>
          </a:p>
          <a:p>
            <a:pPr marL="0" indent="0" algn="ctr">
              <a:buNone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9183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97477919-B2F5-4AB5-8727-0E0BC527E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10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6E86C02-7EAD-4CC6-BE43-48CB2FB9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宏基因组学分析方法评估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5BF14D-5AC9-4854-8A0E-115B1655B3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1843" y="1602395"/>
            <a:ext cx="4284157" cy="41195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776708-3D82-498E-8824-EA6BB14D60E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6640" y="1602395"/>
            <a:ext cx="4203170" cy="415997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EEA1EDD-B194-456F-BC15-B82F8038F95A}"/>
              </a:ext>
            </a:extLst>
          </p:cNvPr>
          <p:cNvSpPr/>
          <p:nvPr/>
        </p:nvSpPr>
        <p:spPr>
          <a:xfrm>
            <a:off x="2729946" y="5913639"/>
            <a:ext cx="8208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对主流拼接、分箱和物种注释软件建立了较公正的评价体系、优缺点认识</a:t>
            </a:r>
            <a:endParaRPr lang="en-US" altLang="zh-CN" b="1" dirty="0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956C33-9CC6-4678-814A-F0549E2E9D8E}"/>
              </a:ext>
            </a:extLst>
          </p:cNvPr>
          <p:cNvSpPr/>
          <p:nvPr/>
        </p:nvSpPr>
        <p:spPr>
          <a:xfrm>
            <a:off x="3069660" y="6365241"/>
            <a:ext cx="709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5"/>
              </a:rPr>
              <a:t>Nature Methods: 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5"/>
              </a:rPr>
              <a:t>宏基因组软件评估</a:t>
            </a:r>
            <a:r>
              <a:rPr lang="en-US" altLang="zh-CN" dirty="0">
                <a:solidFill>
                  <a:srgbClr val="0366D6"/>
                </a:solidFill>
                <a:cs typeface="+mn-ea"/>
                <a:sym typeface="+mn-lt"/>
                <a:hlinkClick r:id="rId5"/>
              </a:rPr>
              <a:t>—</a:t>
            </a:r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5"/>
              </a:rPr>
              <a:t>人工重组宏基因组基准数据集</a:t>
            </a:r>
            <a:endParaRPr lang="zh-CN" altLang="en-US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6361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8F02159-13B9-4630-85BC-EF4F3748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616" y="3771702"/>
            <a:ext cx="8245555" cy="1844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7CE593-0C64-4026-A182-EA0F048AA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616" y="1736731"/>
            <a:ext cx="7780694" cy="1607959"/>
          </a:xfrm>
          <a:prstGeom prst="rect">
            <a:avLst/>
          </a:prstGeom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11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1" y="1990642"/>
            <a:ext cx="3308637" cy="1064518"/>
          </a:xfr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参与主流微生物组分析平台开发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709" y="4013114"/>
            <a:ext cx="2597129" cy="11837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817042" y="5799382"/>
            <a:ext cx="72635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实现了可重复、可交互和可扩展的微生物组分析平台</a:t>
            </a:r>
            <a:endParaRPr lang="en-US" altLang="zh-CN" sz="2400" dirty="0">
              <a:cs typeface="+mn-ea"/>
              <a:sym typeface="+mn-lt"/>
            </a:endParaRPr>
          </a:p>
          <a:p>
            <a:pPr algn="ctr"/>
            <a:r>
              <a:rPr lang="en-US" altLang="zh-CN" sz="2400" dirty="0">
                <a:cs typeface="+mn-ea"/>
                <a:sym typeface="+mn-lt"/>
              </a:rPr>
              <a:t>2019</a:t>
            </a:r>
            <a:r>
              <a:rPr lang="zh-CN" altLang="en-US" sz="2400" dirty="0">
                <a:cs typeface="+mn-ea"/>
                <a:sym typeface="+mn-lt"/>
              </a:rPr>
              <a:t>年</a:t>
            </a:r>
            <a:r>
              <a:rPr lang="en-US" altLang="zh-CN" sz="2400" dirty="0">
                <a:cs typeface="+mn-ea"/>
                <a:sym typeface="+mn-lt"/>
              </a:rPr>
              <a:t>8</a:t>
            </a:r>
            <a:r>
              <a:rPr lang="zh-CN" altLang="en-US" sz="2400" dirty="0">
                <a:cs typeface="+mn-ea"/>
                <a:sym typeface="+mn-lt"/>
              </a:rPr>
              <a:t>月发表于</a:t>
            </a:r>
            <a:r>
              <a:rPr lang="en-US" altLang="zh-CN" sz="2400" b="1" i="1" dirty="0">
                <a:cs typeface="+mn-ea"/>
                <a:sym typeface="+mn-lt"/>
              </a:rPr>
              <a:t>Nature Biotechnology </a:t>
            </a:r>
            <a:r>
              <a:rPr lang="zh-CN" altLang="en-US" sz="2400" dirty="0">
                <a:cs typeface="+mn-ea"/>
                <a:sym typeface="+mn-lt"/>
              </a:rPr>
              <a:t>杂志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485640" y="3045608"/>
            <a:ext cx="1432560" cy="2990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529492" y="5299403"/>
            <a:ext cx="1145302" cy="27391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2156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7C24315-4D50-44DC-B269-81BDA9C2A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C4D2FAB-B115-4197-9F14-367FDB38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3492" y="1438413"/>
            <a:ext cx="10136035" cy="5006097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01A7567-F9CB-4819-89A2-2F51AAA9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ImageGP——</a:t>
            </a:r>
            <a:r>
              <a:rPr lang="zh-CN" altLang="en-US" dirty="0"/>
              <a:t>在线绘制</a:t>
            </a:r>
            <a:r>
              <a:rPr lang="en-US" altLang="zh-CN" dirty="0"/>
              <a:t>20</a:t>
            </a:r>
            <a:r>
              <a:rPr lang="zh-CN" altLang="en-US" dirty="0"/>
              <a:t>种图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203B6B-1C80-4E88-B646-BA5B51BCAD01}"/>
              </a:ext>
            </a:extLst>
          </p:cNvPr>
          <p:cNvSpPr/>
          <p:nvPr/>
        </p:nvSpPr>
        <p:spPr>
          <a:xfrm>
            <a:off x="1751093" y="6488097"/>
            <a:ext cx="3480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http://www.ehbio.com/ImageGP/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54F75F-D488-4E46-90CD-BDA0A091C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455" y="5233190"/>
            <a:ext cx="5679053" cy="118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0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5700FD9-A658-4467-BF5E-C38D924B3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BF7B001-068D-491D-80D0-D35BC1B9D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1018" y="1599831"/>
            <a:ext cx="8543637" cy="4647184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FD0A1A57-0DA0-48F3-86CA-B89BAE97F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18" y="442875"/>
            <a:ext cx="9708292" cy="1064812"/>
          </a:xfrm>
        </p:spPr>
        <p:txBody>
          <a:bodyPr/>
          <a:lstStyle/>
          <a:p>
            <a:r>
              <a:rPr lang="zh-CN" altLang="en-US" dirty="0"/>
              <a:t>粘贴数据 </a:t>
            </a:r>
            <a:r>
              <a:rPr lang="en-US" altLang="zh-CN" dirty="0"/>
              <a:t>- </a:t>
            </a:r>
            <a:r>
              <a:rPr lang="zh-CN" altLang="en-US" dirty="0"/>
              <a:t>选择参数 </a:t>
            </a:r>
            <a:r>
              <a:rPr lang="en-US" altLang="zh-CN" dirty="0"/>
              <a:t>- </a:t>
            </a:r>
            <a:r>
              <a:rPr lang="zh-CN" altLang="en-US" dirty="0"/>
              <a:t>一键出图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57DEB04-2C8F-4838-8C44-FBB736541FB4}"/>
              </a:ext>
            </a:extLst>
          </p:cNvPr>
          <p:cNvSpPr/>
          <p:nvPr/>
        </p:nvSpPr>
        <p:spPr>
          <a:xfrm>
            <a:off x="1751093" y="6488097"/>
            <a:ext cx="3480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http://www.ehbio.com/ImageGP/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0943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0149217-55C5-42D8-8E5C-D5B245451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14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16BD659-99E7-4E08-95AC-7B94DF8B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建立植物微生物组功能研究体系</a:t>
            </a:r>
          </a:p>
        </p:txBody>
      </p:sp>
      <p:sp>
        <p:nvSpPr>
          <p:cNvPr id="5" name="Rounded Rectangle 22">
            <a:extLst>
              <a:ext uri="{FF2B5EF4-FFF2-40B4-BE49-F238E27FC236}">
                <a16:creationId xmlns:a16="http://schemas.microsoft.com/office/drawing/2014/main" id="{3F6601D1-A926-4EDE-B928-59FFFE9051F0}"/>
              </a:ext>
            </a:extLst>
          </p:cNvPr>
          <p:cNvSpPr/>
          <p:nvPr/>
        </p:nvSpPr>
        <p:spPr>
          <a:xfrm>
            <a:off x="1996661" y="1634065"/>
            <a:ext cx="4003675" cy="3886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686B9001-FB8A-40DE-8588-83CE3EC590E5}"/>
              </a:ext>
            </a:extLst>
          </p:cNvPr>
          <p:cNvSpPr/>
          <p:nvPr/>
        </p:nvSpPr>
        <p:spPr>
          <a:xfrm>
            <a:off x="4315999" y="3550178"/>
            <a:ext cx="1519237" cy="647700"/>
          </a:xfrm>
          <a:prstGeom prst="rect">
            <a:avLst/>
          </a:prstGeom>
          <a:solidFill>
            <a:srgbClr val="FAC090"/>
          </a:solidFill>
          <a:ln>
            <a:solidFill>
              <a:srgbClr val="FAC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389A7BCA-C193-4F34-8936-954E0118D692}"/>
              </a:ext>
            </a:extLst>
          </p:cNvPr>
          <p:cNvGrpSpPr>
            <a:grpSpLocks/>
          </p:cNvGrpSpPr>
          <p:nvPr/>
        </p:nvGrpSpPr>
        <p:grpSpPr bwMode="auto">
          <a:xfrm>
            <a:off x="2593561" y="1492778"/>
            <a:ext cx="2778125" cy="496887"/>
            <a:chOff x="888995" y="1244376"/>
            <a:chExt cx="2778517" cy="497337"/>
          </a:xfrm>
        </p:grpSpPr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13201426-5D11-4375-A8FC-7BF94A46E5F7}"/>
                </a:ext>
              </a:extLst>
            </p:cNvPr>
            <p:cNvSpPr/>
            <p:nvPr/>
          </p:nvSpPr>
          <p:spPr>
            <a:xfrm>
              <a:off x="962030" y="1244376"/>
              <a:ext cx="2589578" cy="497337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57092B18-A6C4-424D-9A83-B144483C95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8995" y="1324317"/>
              <a:ext cx="2778517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植物微生物组的测序研究</a:t>
              </a:r>
            </a:p>
          </p:txBody>
        </p:sp>
      </p:grpSp>
      <p:grpSp>
        <p:nvGrpSpPr>
          <p:cNvPr id="10" name="Group 24">
            <a:extLst>
              <a:ext uri="{FF2B5EF4-FFF2-40B4-BE49-F238E27FC236}">
                <a16:creationId xmlns:a16="http://schemas.microsoft.com/office/drawing/2014/main" id="{6A312376-AB42-4E25-8F0C-3A76B4BD2BD8}"/>
              </a:ext>
            </a:extLst>
          </p:cNvPr>
          <p:cNvGrpSpPr>
            <a:grpSpLocks/>
          </p:cNvGrpSpPr>
          <p:nvPr/>
        </p:nvGrpSpPr>
        <p:grpSpPr bwMode="auto">
          <a:xfrm>
            <a:off x="2114136" y="2561165"/>
            <a:ext cx="3721100" cy="476250"/>
            <a:chOff x="536459" y="3053834"/>
            <a:chExt cx="3721100" cy="476766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207B7849-B12E-46BE-8FA8-A3302DCB7B55}"/>
                </a:ext>
              </a:extLst>
            </p:cNvPr>
            <p:cNvSpPr/>
            <p:nvPr/>
          </p:nvSpPr>
          <p:spPr>
            <a:xfrm>
              <a:off x="536459" y="3053834"/>
              <a:ext cx="3721100" cy="4767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80DDE05-F997-4148-97CD-8148B9146C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601" y="3110468"/>
              <a:ext cx="1531188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样品准备和收集</a:t>
              </a:r>
            </a:p>
          </p:txBody>
        </p:sp>
      </p:grpSp>
      <p:sp>
        <p:nvSpPr>
          <p:cNvPr id="13" name="Rectangle 6">
            <a:extLst>
              <a:ext uri="{FF2B5EF4-FFF2-40B4-BE49-F238E27FC236}">
                <a16:creationId xmlns:a16="http://schemas.microsoft.com/office/drawing/2014/main" id="{267237DB-8D86-4434-BF57-D24F31127A9F}"/>
              </a:ext>
            </a:extLst>
          </p:cNvPr>
          <p:cNvSpPr/>
          <p:nvPr/>
        </p:nvSpPr>
        <p:spPr>
          <a:xfrm>
            <a:off x="2114136" y="3550178"/>
            <a:ext cx="1528763" cy="647700"/>
          </a:xfrm>
          <a:prstGeom prst="rect">
            <a:avLst/>
          </a:prstGeom>
          <a:solidFill>
            <a:srgbClr val="FAC090"/>
          </a:solidFill>
          <a:ln>
            <a:solidFill>
              <a:srgbClr val="FAC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6CF44945-D530-4DD6-A0E5-0274AA865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7474" y="3570815"/>
            <a:ext cx="14366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sz="1500">
                <a:latin typeface="+mn-lt"/>
                <a:ea typeface="+mn-ea"/>
                <a:cs typeface="+mn-ea"/>
                <a:sym typeface="+mn-lt"/>
              </a:rPr>
              <a:t>16S</a:t>
            </a:r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500">
                <a:latin typeface="+mn-lt"/>
                <a:ea typeface="+mn-ea"/>
                <a:cs typeface="+mn-ea"/>
                <a:sym typeface="+mn-lt"/>
              </a:rPr>
              <a:t>rRNA</a:t>
            </a:r>
          </a:p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的菌群检测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9166F8AC-CD89-45E3-9A84-60B94E6E7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311" y="3551765"/>
            <a:ext cx="15303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基于整体基因组</a:t>
            </a:r>
            <a:endParaRPr lang="en-US" altLang="zh-CN" sz="1500">
              <a:latin typeface="+mn-lt"/>
              <a:ea typeface="+mn-ea"/>
              <a:cs typeface="+mn-ea"/>
              <a:sym typeface="+mn-lt"/>
            </a:endParaRPr>
          </a:p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的菌群检测</a:t>
            </a:r>
          </a:p>
        </p:txBody>
      </p:sp>
      <p:grpSp>
        <p:nvGrpSpPr>
          <p:cNvPr id="16" name="Group 81">
            <a:extLst>
              <a:ext uri="{FF2B5EF4-FFF2-40B4-BE49-F238E27FC236}">
                <a16:creationId xmlns:a16="http://schemas.microsoft.com/office/drawing/2014/main" id="{9750F107-C328-4A2B-B6DA-997C3D8EBE28}"/>
              </a:ext>
            </a:extLst>
          </p:cNvPr>
          <p:cNvGrpSpPr>
            <a:grpSpLocks/>
          </p:cNvGrpSpPr>
          <p:nvPr/>
        </p:nvGrpSpPr>
        <p:grpSpPr bwMode="auto">
          <a:xfrm>
            <a:off x="2044286" y="4591578"/>
            <a:ext cx="3841750" cy="476250"/>
            <a:chOff x="327505" y="4865985"/>
            <a:chExt cx="3840790" cy="476766"/>
          </a:xfrm>
        </p:grpSpPr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287C2876-DDF0-49BA-99A8-33E6B16A045E}"/>
                </a:ext>
              </a:extLst>
            </p:cNvPr>
            <p:cNvSpPr/>
            <p:nvPr/>
          </p:nvSpPr>
          <p:spPr>
            <a:xfrm>
              <a:off x="413209" y="4865985"/>
              <a:ext cx="3721758" cy="476766"/>
            </a:xfrm>
            <a:prstGeom prst="rect">
              <a:avLst/>
            </a:prstGeom>
            <a:solidFill>
              <a:srgbClr val="FAC09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DB56CC08-0301-4303-B2C1-16086BC8B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505" y="4909919"/>
              <a:ext cx="384079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生物信息和统计学分析</a:t>
              </a:r>
            </a:p>
          </p:txBody>
        </p:sp>
      </p:grpSp>
      <p:grpSp>
        <p:nvGrpSpPr>
          <p:cNvPr id="19" name="Group 33">
            <a:extLst>
              <a:ext uri="{FF2B5EF4-FFF2-40B4-BE49-F238E27FC236}">
                <a16:creationId xmlns:a16="http://schemas.microsoft.com/office/drawing/2014/main" id="{0F36A94F-9957-4A8D-A6BF-3569C8B834C3}"/>
              </a:ext>
            </a:extLst>
          </p:cNvPr>
          <p:cNvGrpSpPr>
            <a:grpSpLocks/>
          </p:cNvGrpSpPr>
          <p:nvPr/>
        </p:nvGrpSpPr>
        <p:grpSpPr bwMode="auto">
          <a:xfrm>
            <a:off x="3546061" y="3908953"/>
            <a:ext cx="876300" cy="322262"/>
            <a:chOff x="4498213" y="4046645"/>
            <a:chExt cx="876300" cy="322366"/>
          </a:xfrm>
        </p:grpSpPr>
        <p:sp>
          <p:nvSpPr>
            <p:cNvPr id="20" name="Arc 17">
              <a:extLst>
                <a:ext uri="{FF2B5EF4-FFF2-40B4-BE49-F238E27FC236}">
                  <a16:creationId xmlns:a16="http://schemas.microsoft.com/office/drawing/2014/main" id="{13A77BD8-C359-47D8-AC52-1A31099DD26B}"/>
                </a:ext>
              </a:extLst>
            </p:cNvPr>
            <p:cNvSpPr/>
            <p:nvPr/>
          </p:nvSpPr>
          <p:spPr>
            <a:xfrm>
              <a:off x="4498213" y="4046645"/>
              <a:ext cx="419100" cy="322366"/>
            </a:xfrm>
            <a:prstGeom prst="arc">
              <a:avLst>
                <a:gd name="adj1" fmla="val 14616143"/>
                <a:gd name="adj2" fmla="val 0"/>
              </a:avLst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cs typeface="+mn-ea"/>
                <a:sym typeface="+mn-lt"/>
              </a:endParaRPr>
            </a:p>
          </p:txBody>
        </p:sp>
        <p:sp>
          <p:nvSpPr>
            <p:cNvPr id="21" name="Arc 21">
              <a:extLst>
                <a:ext uri="{FF2B5EF4-FFF2-40B4-BE49-F238E27FC236}">
                  <a16:creationId xmlns:a16="http://schemas.microsoft.com/office/drawing/2014/main" id="{DBDBB57A-07E8-4864-ABE1-A0EA1AFB7FF2}"/>
                </a:ext>
              </a:extLst>
            </p:cNvPr>
            <p:cNvSpPr/>
            <p:nvPr/>
          </p:nvSpPr>
          <p:spPr>
            <a:xfrm flipH="1">
              <a:off x="4955413" y="4046645"/>
              <a:ext cx="419100" cy="322366"/>
            </a:xfrm>
            <a:prstGeom prst="arc">
              <a:avLst>
                <a:gd name="adj1" fmla="val 14616143"/>
                <a:gd name="adj2" fmla="val 0"/>
              </a:avLst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cs typeface="+mn-ea"/>
                <a:sym typeface="+mn-lt"/>
              </a:endParaRPr>
            </a:p>
          </p:txBody>
        </p:sp>
      </p:grpSp>
      <p:sp>
        <p:nvSpPr>
          <p:cNvPr id="22" name="Arc 50">
            <a:extLst>
              <a:ext uri="{FF2B5EF4-FFF2-40B4-BE49-F238E27FC236}">
                <a16:creationId xmlns:a16="http://schemas.microsoft.com/office/drawing/2014/main" id="{295D9A99-089F-4408-93E9-B056A6AF2BCA}"/>
              </a:ext>
            </a:extLst>
          </p:cNvPr>
          <p:cNvSpPr/>
          <p:nvPr/>
        </p:nvSpPr>
        <p:spPr>
          <a:xfrm rot="10800000">
            <a:off x="3988974" y="5772678"/>
            <a:ext cx="419100" cy="322262"/>
          </a:xfrm>
          <a:prstGeom prst="arc">
            <a:avLst>
              <a:gd name="adj1" fmla="val 14616143"/>
              <a:gd name="adj2" fmla="val 0"/>
            </a:avLst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>
              <a:cs typeface="+mn-ea"/>
              <a:sym typeface="+mn-lt"/>
            </a:endParaRPr>
          </a:p>
        </p:txBody>
      </p:sp>
      <p:cxnSp>
        <p:nvCxnSpPr>
          <p:cNvPr id="23" name="Straight Connector 63">
            <a:extLst>
              <a:ext uri="{FF2B5EF4-FFF2-40B4-BE49-F238E27FC236}">
                <a16:creationId xmlns:a16="http://schemas.microsoft.com/office/drawing/2014/main" id="{1216DF6B-758D-418F-A4A3-AF6B2D829369}"/>
              </a:ext>
            </a:extLst>
          </p:cNvPr>
          <p:cNvCxnSpPr/>
          <p:nvPr/>
        </p:nvCxnSpPr>
        <p:spPr>
          <a:xfrm>
            <a:off x="3990561" y="5136090"/>
            <a:ext cx="0" cy="801688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70">
            <a:extLst>
              <a:ext uri="{FF2B5EF4-FFF2-40B4-BE49-F238E27FC236}">
                <a16:creationId xmlns:a16="http://schemas.microsoft.com/office/drawing/2014/main" id="{6092192A-938F-46A8-9604-A4250D3B9AA8}"/>
              </a:ext>
            </a:extLst>
          </p:cNvPr>
          <p:cNvCxnSpPr>
            <a:endCxn id="26" idx="1"/>
          </p:cNvCxnSpPr>
          <p:nvPr/>
        </p:nvCxnSpPr>
        <p:spPr>
          <a:xfrm flipV="1">
            <a:off x="4252499" y="6085415"/>
            <a:ext cx="884237" cy="9525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74">
            <a:extLst>
              <a:ext uri="{FF2B5EF4-FFF2-40B4-BE49-F238E27FC236}">
                <a16:creationId xmlns:a16="http://schemas.microsoft.com/office/drawing/2014/main" id="{869BC651-BA6B-41B2-BDA7-F838F1AF6188}"/>
              </a:ext>
            </a:extLst>
          </p:cNvPr>
          <p:cNvGrpSpPr>
            <a:grpSpLocks/>
          </p:cNvGrpSpPr>
          <p:nvPr/>
        </p:nvGrpSpPr>
        <p:grpSpPr bwMode="auto">
          <a:xfrm>
            <a:off x="5136736" y="5759978"/>
            <a:ext cx="2171700" cy="649287"/>
            <a:chOff x="1247902" y="1886634"/>
            <a:chExt cx="2171700" cy="649645"/>
          </a:xfrm>
        </p:grpSpPr>
        <p:sp>
          <p:nvSpPr>
            <p:cNvPr id="26" name="Rounded Rectangle 75">
              <a:extLst>
                <a:ext uri="{FF2B5EF4-FFF2-40B4-BE49-F238E27FC236}">
                  <a16:creationId xmlns:a16="http://schemas.microsoft.com/office/drawing/2014/main" id="{D9CC8B11-4C33-4FFF-878B-A7397E7E88E7}"/>
                </a:ext>
              </a:extLst>
            </p:cNvPr>
            <p:cNvSpPr/>
            <p:nvPr/>
          </p:nvSpPr>
          <p:spPr>
            <a:xfrm>
              <a:off x="1247902" y="1886634"/>
              <a:ext cx="2171700" cy="649645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TextBox 76">
              <a:extLst>
                <a:ext uri="{FF2B5EF4-FFF2-40B4-BE49-F238E27FC236}">
                  <a16:creationId xmlns:a16="http://schemas.microsoft.com/office/drawing/2014/main" id="{DE742AEA-EE88-45A5-9B9E-8705FB1320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902" y="1943035"/>
              <a:ext cx="217170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结论和假说</a:t>
              </a:r>
              <a:endParaRPr lang="en-US" altLang="zh-CN" sz="1500">
                <a:latin typeface="+mn-lt"/>
                <a:ea typeface="+mn-ea"/>
                <a:cs typeface="+mn-ea"/>
                <a:sym typeface="+mn-lt"/>
              </a:endParaRPr>
            </a:p>
            <a:p>
              <a:pPr algn="ctr"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（基于相关性）</a:t>
              </a:r>
            </a:p>
          </p:txBody>
        </p:sp>
      </p:grpSp>
      <p:sp>
        <p:nvSpPr>
          <p:cNvPr id="28" name="Rounded Rectangle 83">
            <a:extLst>
              <a:ext uri="{FF2B5EF4-FFF2-40B4-BE49-F238E27FC236}">
                <a16:creationId xmlns:a16="http://schemas.microsoft.com/office/drawing/2014/main" id="{CC4D2FA3-04E9-4838-BB43-ECD12D4C4340}"/>
              </a:ext>
            </a:extLst>
          </p:cNvPr>
          <p:cNvSpPr/>
          <p:nvPr/>
        </p:nvSpPr>
        <p:spPr>
          <a:xfrm>
            <a:off x="6454361" y="1634065"/>
            <a:ext cx="4056063" cy="3937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29" name="Straight Connector 85">
            <a:extLst>
              <a:ext uri="{FF2B5EF4-FFF2-40B4-BE49-F238E27FC236}">
                <a16:creationId xmlns:a16="http://schemas.microsoft.com/office/drawing/2014/main" id="{74C4B8FD-4C67-4A2D-A8E2-212E74B74647}"/>
              </a:ext>
            </a:extLst>
          </p:cNvPr>
          <p:cNvCxnSpPr/>
          <p:nvPr/>
        </p:nvCxnSpPr>
        <p:spPr>
          <a:xfrm>
            <a:off x="7333836" y="6087003"/>
            <a:ext cx="1006475" cy="1587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Arc 86">
            <a:extLst>
              <a:ext uri="{FF2B5EF4-FFF2-40B4-BE49-F238E27FC236}">
                <a16:creationId xmlns:a16="http://schemas.microsoft.com/office/drawing/2014/main" id="{47ECECAF-A873-4D60-97AC-C5FD0A53D0B8}"/>
              </a:ext>
            </a:extLst>
          </p:cNvPr>
          <p:cNvSpPr/>
          <p:nvPr/>
        </p:nvSpPr>
        <p:spPr>
          <a:xfrm rot="10800000" flipH="1">
            <a:off x="8192674" y="5763153"/>
            <a:ext cx="419100" cy="322262"/>
          </a:xfrm>
          <a:prstGeom prst="arc">
            <a:avLst>
              <a:gd name="adj1" fmla="val 14616143"/>
              <a:gd name="adj2" fmla="val 0"/>
            </a:avLst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>
              <a:cs typeface="+mn-ea"/>
              <a:sym typeface="+mn-lt"/>
            </a:endParaRPr>
          </a:p>
        </p:txBody>
      </p:sp>
      <p:cxnSp>
        <p:nvCxnSpPr>
          <p:cNvPr id="31" name="Straight Arrow Connector 91">
            <a:extLst>
              <a:ext uri="{FF2B5EF4-FFF2-40B4-BE49-F238E27FC236}">
                <a16:creationId xmlns:a16="http://schemas.microsoft.com/office/drawing/2014/main" id="{F61BA098-0DB7-436F-8A02-02E33EF6015F}"/>
              </a:ext>
            </a:extLst>
          </p:cNvPr>
          <p:cNvCxnSpPr/>
          <p:nvPr/>
        </p:nvCxnSpPr>
        <p:spPr>
          <a:xfrm flipV="1">
            <a:off x="8613361" y="5131328"/>
            <a:ext cx="0" cy="803275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94">
            <a:extLst>
              <a:ext uri="{FF2B5EF4-FFF2-40B4-BE49-F238E27FC236}">
                <a16:creationId xmlns:a16="http://schemas.microsoft.com/office/drawing/2014/main" id="{DF0ABA78-AA1F-41F9-A2C0-B41B58B2BEB1}"/>
              </a:ext>
            </a:extLst>
          </p:cNvPr>
          <p:cNvSpPr/>
          <p:nvPr/>
        </p:nvSpPr>
        <p:spPr>
          <a:xfrm>
            <a:off x="6621049" y="4591578"/>
            <a:ext cx="3721100" cy="47625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3" name="TextBox 95">
            <a:extLst>
              <a:ext uri="{FF2B5EF4-FFF2-40B4-BE49-F238E27FC236}">
                <a16:creationId xmlns:a16="http://schemas.microsoft.com/office/drawing/2014/main" id="{4240473B-82CD-49D7-8E50-651B2CC06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0249" y="4647140"/>
            <a:ext cx="38417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高通量微生物培养</a:t>
            </a:r>
          </a:p>
        </p:txBody>
      </p:sp>
      <p:sp>
        <p:nvSpPr>
          <p:cNvPr id="34" name="Rectangle 97">
            <a:extLst>
              <a:ext uri="{FF2B5EF4-FFF2-40B4-BE49-F238E27FC236}">
                <a16:creationId xmlns:a16="http://schemas.microsoft.com/office/drawing/2014/main" id="{1A7AAE16-5322-447F-8B46-97CA3E84C2AD}"/>
              </a:ext>
            </a:extLst>
          </p:cNvPr>
          <p:cNvSpPr/>
          <p:nvPr/>
        </p:nvSpPr>
        <p:spPr>
          <a:xfrm>
            <a:off x="6630574" y="3596215"/>
            <a:ext cx="3721100" cy="47625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35" name="Straight Arrow Connector 101">
            <a:extLst>
              <a:ext uri="{FF2B5EF4-FFF2-40B4-BE49-F238E27FC236}">
                <a16:creationId xmlns:a16="http://schemas.microsoft.com/office/drawing/2014/main" id="{6B0F2039-3EC6-47EA-AF1C-500BE181A1DA}"/>
              </a:ext>
            </a:extLst>
          </p:cNvPr>
          <p:cNvCxnSpPr/>
          <p:nvPr/>
        </p:nvCxnSpPr>
        <p:spPr>
          <a:xfrm>
            <a:off x="5073236" y="3072340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105">
            <a:extLst>
              <a:ext uri="{FF2B5EF4-FFF2-40B4-BE49-F238E27FC236}">
                <a16:creationId xmlns:a16="http://schemas.microsoft.com/office/drawing/2014/main" id="{28100F00-815D-429B-91A0-62DABE53C05F}"/>
              </a:ext>
            </a:extLst>
          </p:cNvPr>
          <p:cNvCxnSpPr/>
          <p:nvPr/>
        </p:nvCxnSpPr>
        <p:spPr>
          <a:xfrm>
            <a:off x="4004849" y="2057928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106">
            <a:extLst>
              <a:ext uri="{FF2B5EF4-FFF2-40B4-BE49-F238E27FC236}">
                <a16:creationId xmlns:a16="http://schemas.microsoft.com/office/drawing/2014/main" id="{9CA36311-8E21-45A7-8300-41C591058FE3}"/>
              </a:ext>
            </a:extLst>
          </p:cNvPr>
          <p:cNvCxnSpPr/>
          <p:nvPr/>
        </p:nvCxnSpPr>
        <p:spPr>
          <a:xfrm>
            <a:off x="2930111" y="3072340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110">
            <a:extLst>
              <a:ext uri="{FF2B5EF4-FFF2-40B4-BE49-F238E27FC236}">
                <a16:creationId xmlns:a16="http://schemas.microsoft.com/office/drawing/2014/main" id="{D734B719-FD19-46EB-86BD-7B3E7A22FA89}"/>
              </a:ext>
            </a:extLst>
          </p:cNvPr>
          <p:cNvCxnSpPr/>
          <p:nvPr/>
        </p:nvCxnSpPr>
        <p:spPr>
          <a:xfrm>
            <a:off x="3984211" y="4021665"/>
            <a:ext cx="0" cy="53181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113">
            <a:extLst>
              <a:ext uri="{FF2B5EF4-FFF2-40B4-BE49-F238E27FC236}">
                <a16:creationId xmlns:a16="http://schemas.microsoft.com/office/drawing/2014/main" id="{22B1C254-FD0C-4F09-8022-96C088CF8297}"/>
              </a:ext>
            </a:extLst>
          </p:cNvPr>
          <p:cNvCxnSpPr/>
          <p:nvPr/>
        </p:nvCxnSpPr>
        <p:spPr>
          <a:xfrm flipV="1">
            <a:off x="8599074" y="4115328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14">
            <a:extLst>
              <a:ext uri="{FF2B5EF4-FFF2-40B4-BE49-F238E27FC236}">
                <a16:creationId xmlns:a16="http://schemas.microsoft.com/office/drawing/2014/main" id="{632652F3-583D-46CA-AA4E-BA7466428328}"/>
              </a:ext>
            </a:extLst>
          </p:cNvPr>
          <p:cNvCxnSpPr/>
          <p:nvPr/>
        </p:nvCxnSpPr>
        <p:spPr>
          <a:xfrm flipV="1">
            <a:off x="8599074" y="3072340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115">
            <a:extLst>
              <a:ext uri="{FF2B5EF4-FFF2-40B4-BE49-F238E27FC236}">
                <a16:creationId xmlns:a16="http://schemas.microsoft.com/office/drawing/2014/main" id="{4831DD1D-C61D-47EA-B925-6F3DA8AF9815}"/>
              </a:ext>
            </a:extLst>
          </p:cNvPr>
          <p:cNvSpPr/>
          <p:nvPr/>
        </p:nvSpPr>
        <p:spPr>
          <a:xfrm>
            <a:off x="6638511" y="2561165"/>
            <a:ext cx="3721100" cy="47625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2" name="TextBox 116">
            <a:extLst>
              <a:ext uri="{FF2B5EF4-FFF2-40B4-BE49-F238E27FC236}">
                <a16:creationId xmlns:a16="http://schemas.microsoft.com/office/drawing/2014/main" id="{4BC2CF84-42AB-4A27-A7D9-E3C524EF2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6536" y="2624665"/>
            <a:ext cx="23018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无菌植物和实验侵染体系</a:t>
            </a:r>
          </a:p>
        </p:txBody>
      </p:sp>
      <p:cxnSp>
        <p:nvCxnSpPr>
          <p:cNvPr id="43" name="Straight Arrow Connector 117">
            <a:extLst>
              <a:ext uri="{FF2B5EF4-FFF2-40B4-BE49-F238E27FC236}">
                <a16:creationId xmlns:a16="http://schemas.microsoft.com/office/drawing/2014/main" id="{80795BC5-1D32-446E-AF03-0E94E252DEF0}"/>
              </a:ext>
            </a:extLst>
          </p:cNvPr>
          <p:cNvCxnSpPr/>
          <p:nvPr/>
        </p:nvCxnSpPr>
        <p:spPr>
          <a:xfrm flipV="1">
            <a:off x="8599074" y="2057928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120">
            <a:extLst>
              <a:ext uri="{FF2B5EF4-FFF2-40B4-BE49-F238E27FC236}">
                <a16:creationId xmlns:a16="http://schemas.microsoft.com/office/drawing/2014/main" id="{95CA336B-02E6-4867-B598-AC042F632C92}"/>
              </a:ext>
            </a:extLst>
          </p:cNvPr>
          <p:cNvSpPr/>
          <p:nvPr/>
        </p:nvSpPr>
        <p:spPr>
          <a:xfrm>
            <a:off x="6454361" y="4563003"/>
            <a:ext cx="4056063" cy="100965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5" name="TextBox 121">
            <a:extLst>
              <a:ext uri="{FF2B5EF4-FFF2-40B4-BE49-F238E27FC236}">
                <a16:creationId xmlns:a16="http://schemas.microsoft.com/office/drawing/2014/main" id="{CE1857B5-8C80-490E-A2FF-1E0A2D196D57}"/>
              </a:ext>
            </a:extLst>
          </p:cNvPr>
          <p:cNvSpPr txBox="1"/>
          <p:nvPr/>
        </p:nvSpPr>
        <p:spPr>
          <a:xfrm>
            <a:off x="7400511" y="5134503"/>
            <a:ext cx="2611438" cy="3238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少于</a:t>
            </a:r>
            <a:r>
              <a:rPr lang="en-US" altLang="zh-CN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1%</a:t>
            </a:r>
            <a:r>
              <a:rPr lang="zh-CN" altLang="en-US" sz="1500" b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的环境微生物可培养</a:t>
            </a:r>
          </a:p>
        </p:txBody>
      </p:sp>
      <p:sp>
        <p:nvSpPr>
          <p:cNvPr id="46" name="TextBox 123">
            <a:extLst>
              <a:ext uri="{FF2B5EF4-FFF2-40B4-BE49-F238E27FC236}">
                <a16:creationId xmlns:a16="http://schemas.microsoft.com/office/drawing/2014/main" id="{E90E14D7-80BE-48A1-A4B4-E570D5B8B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2436" y="3645428"/>
            <a:ext cx="43942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微生物菌群重组</a:t>
            </a:r>
          </a:p>
        </p:txBody>
      </p:sp>
      <p:grpSp>
        <p:nvGrpSpPr>
          <p:cNvPr id="47" name="Group 13">
            <a:extLst>
              <a:ext uri="{FF2B5EF4-FFF2-40B4-BE49-F238E27FC236}">
                <a16:creationId xmlns:a16="http://schemas.microsoft.com/office/drawing/2014/main" id="{89970B3A-CF40-4DEB-91F2-96D9A846927F}"/>
              </a:ext>
            </a:extLst>
          </p:cNvPr>
          <p:cNvGrpSpPr>
            <a:grpSpLocks/>
          </p:cNvGrpSpPr>
          <p:nvPr/>
        </p:nvGrpSpPr>
        <p:grpSpPr bwMode="auto">
          <a:xfrm>
            <a:off x="7092536" y="1492778"/>
            <a:ext cx="2779713" cy="496887"/>
            <a:chOff x="5388444" y="1244376"/>
            <a:chExt cx="2778517" cy="497337"/>
          </a:xfrm>
        </p:grpSpPr>
        <p:sp>
          <p:nvSpPr>
            <p:cNvPr id="48" name="Rounded Rectangle 52">
              <a:extLst>
                <a:ext uri="{FF2B5EF4-FFF2-40B4-BE49-F238E27FC236}">
                  <a16:creationId xmlns:a16="http://schemas.microsoft.com/office/drawing/2014/main" id="{BE095B0E-8EE8-49BE-A4BA-A67CE8A08584}"/>
                </a:ext>
              </a:extLst>
            </p:cNvPr>
            <p:cNvSpPr/>
            <p:nvPr/>
          </p:nvSpPr>
          <p:spPr>
            <a:xfrm>
              <a:off x="5461438" y="1244376"/>
              <a:ext cx="2589685" cy="497337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9" name="TextBox 53">
              <a:extLst>
                <a:ext uri="{FF2B5EF4-FFF2-40B4-BE49-F238E27FC236}">
                  <a16:creationId xmlns:a16="http://schemas.microsoft.com/office/drawing/2014/main" id="{DDBB7B2C-D74C-49EA-9A70-427663D559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8444" y="1324317"/>
              <a:ext cx="2778517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植物微生物组的功能研究</a:t>
              </a:r>
            </a:p>
          </p:txBody>
        </p:sp>
      </p:grpSp>
      <p:sp>
        <p:nvSpPr>
          <p:cNvPr id="50" name="TextBox 48">
            <a:extLst>
              <a:ext uri="{FF2B5EF4-FFF2-40B4-BE49-F238E27FC236}">
                <a16:creationId xmlns:a16="http://schemas.microsoft.com/office/drawing/2014/main" id="{EF418B68-C624-42DC-98FF-381A19B21955}"/>
              </a:ext>
            </a:extLst>
          </p:cNvPr>
          <p:cNvSpPr txBox="1"/>
          <p:nvPr/>
        </p:nvSpPr>
        <p:spPr>
          <a:xfrm>
            <a:off x="2727424" y="6177595"/>
            <a:ext cx="180049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描述、寻找规律</a:t>
            </a:r>
            <a:endParaRPr lang="en-US" dirty="0">
              <a:cs typeface="+mn-ea"/>
              <a:sym typeface="+mn-lt"/>
            </a:endParaRPr>
          </a:p>
        </p:txBody>
      </p:sp>
      <p:sp>
        <p:nvSpPr>
          <p:cNvPr id="51" name="TextBox 49">
            <a:extLst>
              <a:ext uri="{FF2B5EF4-FFF2-40B4-BE49-F238E27FC236}">
                <a16:creationId xmlns:a16="http://schemas.microsoft.com/office/drawing/2014/main" id="{9AAF87F9-D906-4E68-A0E6-5EB5A032E704}"/>
              </a:ext>
            </a:extLst>
          </p:cNvPr>
          <p:cNvSpPr txBox="1"/>
          <p:nvPr/>
        </p:nvSpPr>
        <p:spPr>
          <a:xfrm>
            <a:off x="8069828" y="6181393"/>
            <a:ext cx="133882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控制、改变</a:t>
            </a:r>
            <a:endParaRPr 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9462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044FB93-3555-4265-A708-D37C2EF60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15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737669A-1DAA-4F8D-B9CA-38034CC5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建立了高通量细菌培养资源库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2CE915-FCDA-405E-BFDA-EDC3681B59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958" y="1507687"/>
            <a:ext cx="7910437" cy="5168751"/>
          </a:xfrm>
          <a:prstGeom prst="rect">
            <a:avLst/>
          </a:prstGeom>
        </p:spPr>
      </p:pic>
      <p:sp>
        <p:nvSpPr>
          <p:cNvPr id="8" name="TextBox 31">
            <a:extLst>
              <a:ext uri="{FF2B5EF4-FFF2-40B4-BE49-F238E27FC236}">
                <a16:creationId xmlns:a16="http://schemas.microsoft.com/office/drawing/2014/main" id="{684F3E2A-C925-47CC-A6BA-2A174B77B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483" y="6319526"/>
            <a:ext cx="358309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Bai </a:t>
            </a:r>
            <a:r>
              <a:rPr lang="en-US" altLang="zh-CN" sz="1400" i="1" dirty="0">
                <a:latin typeface="+mn-lt"/>
                <a:ea typeface="+mn-ea"/>
                <a:cs typeface="+mn-ea"/>
                <a:sym typeface="+mn-lt"/>
              </a:rPr>
              <a:t>et al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.,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2015,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400" b="1" i="1" dirty="0">
                <a:latin typeface="+mn-lt"/>
                <a:ea typeface="+mn-ea"/>
                <a:cs typeface="+mn-ea"/>
                <a:sym typeface="+mn-lt"/>
              </a:rPr>
              <a:t>Nature</a:t>
            </a:r>
          </a:p>
          <a:p>
            <a:pPr algn="r"/>
            <a:r>
              <a:rPr lang="da-DK" altLang="zh-CN" sz="1400" dirty="0">
                <a:latin typeface="+mn-lt"/>
                <a:ea typeface="+mn-ea"/>
                <a:cs typeface="+mn-ea"/>
                <a:sym typeface="+mn-lt"/>
              </a:rPr>
              <a:t>Zhang et al., 2019, </a:t>
            </a:r>
            <a:r>
              <a:rPr lang="da-DK" altLang="zh-CN" sz="1400" b="1" i="1" dirty="0">
                <a:latin typeface="+mn-lt"/>
                <a:ea typeface="+mn-ea"/>
                <a:cs typeface="+mn-ea"/>
                <a:sym typeface="+mn-lt"/>
              </a:rPr>
              <a:t>Nature Biotechnology</a:t>
            </a:r>
          </a:p>
          <a:p>
            <a:pPr algn="r" eaLnBrk="1" hangingPunct="1"/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8082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6FD083A-B117-4AB2-9BFF-17B8A291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16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099089B-580C-46D3-8178-63CAF6D5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己培养植物根系细菌资源库的主体</a:t>
            </a:r>
          </a:p>
        </p:txBody>
      </p:sp>
      <p:pic>
        <p:nvPicPr>
          <p:cNvPr id="5" name="Picture 7" descr="Current_root.png">
            <a:extLst>
              <a:ext uri="{FF2B5EF4-FFF2-40B4-BE49-F238E27FC236}">
                <a16:creationId xmlns:a16="http://schemas.microsoft.com/office/drawing/2014/main" id="{D69EF4F9-7FA6-48D8-8E13-43931DBA25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0514" y="1507687"/>
            <a:ext cx="4299122" cy="457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6515B-E1B8-4951-8F83-05309553E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377" y="5812987"/>
            <a:ext cx="24929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zh-CN" altLang="en-US" sz="1800" b="1" dirty="0">
                <a:latin typeface="+mn-lt"/>
                <a:ea typeface="+mn-ea"/>
                <a:cs typeface="+mn-ea"/>
                <a:sym typeface="+mn-lt"/>
              </a:rPr>
              <a:t>拟南芥根系细菌资源库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8A0C0F-64AD-4C84-8E6F-C97D3712A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199" y="1833125"/>
            <a:ext cx="3934104" cy="3908424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E06324DA-40EC-4E3D-B256-BF818364E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97" y="5812471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zh-CN" altLang="en-US" sz="1800" b="1" dirty="0">
                <a:latin typeface="+mn-lt"/>
                <a:ea typeface="+mn-ea"/>
                <a:cs typeface="+mn-ea"/>
                <a:sym typeface="+mn-lt"/>
              </a:rPr>
              <a:t>水稻根系细菌资源库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C15E74-98DA-498C-8F46-B00ED81CE9C1}"/>
              </a:ext>
            </a:extLst>
          </p:cNvPr>
          <p:cNvSpPr/>
          <p:nvPr/>
        </p:nvSpPr>
        <p:spPr>
          <a:xfrm>
            <a:off x="2163417" y="6413062"/>
            <a:ext cx="8341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突破了传统微生物培养的技术限制，使在实验室中控制微生物群落成为了可能</a:t>
            </a:r>
          </a:p>
        </p:txBody>
      </p:sp>
    </p:spTree>
    <p:extLst>
      <p:ext uri="{BB962C8B-B14F-4D97-AF65-F5344CB8AC3E}">
        <p14:creationId xmlns:p14="http://schemas.microsoft.com/office/powerpoint/2010/main" val="3148357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0A9D247-7BA0-48DE-9982-7409A7EAC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17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ACED162-862B-444C-897A-D199F421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合成群落成功定植植物根系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Picture 19" descr="Schulze-Lefert_fig5.pdf">
            <a:extLst>
              <a:ext uri="{FF2B5EF4-FFF2-40B4-BE49-F238E27FC236}">
                <a16:creationId xmlns:a16="http://schemas.microsoft.com/office/drawing/2014/main" id="{CFBB579F-BFE5-4826-B48C-8DC5ABFD60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435" t="12962" r="22729" b="58606"/>
          <a:stretch>
            <a:fillRect/>
          </a:stretch>
        </p:blipFill>
        <p:spPr bwMode="auto">
          <a:xfrm>
            <a:off x="1841183" y="1470746"/>
            <a:ext cx="3870325" cy="521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47">
            <a:extLst>
              <a:ext uri="{FF2B5EF4-FFF2-40B4-BE49-F238E27FC236}">
                <a16:creationId xmlns:a16="http://schemas.microsoft.com/office/drawing/2014/main" id="{DEBF0F45-2EE8-4FAA-9421-4BC756A9EDB8}"/>
              </a:ext>
            </a:extLst>
          </p:cNvPr>
          <p:cNvGrpSpPr>
            <a:grpSpLocks/>
          </p:cNvGrpSpPr>
          <p:nvPr/>
        </p:nvGrpSpPr>
        <p:grpSpPr bwMode="auto">
          <a:xfrm>
            <a:off x="7084695" y="1351683"/>
            <a:ext cx="3122613" cy="1798638"/>
            <a:chOff x="603146" y="3716429"/>
            <a:chExt cx="4235493" cy="2438400"/>
          </a:xfrm>
        </p:grpSpPr>
        <p:pic>
          <p:nvPicPr>
            <p:cNvPr id="7" name="Picture 48" descr="Schulze-Lefert_fig5.pdf">
              <a:extLst>
                <a:ext uri="{FF2B5EF4-FFF2-40B4-BE49-F238E27FC236}">
                  <a16:creationId xmlns:a16="http://schemas.microsoft.com/office/drawing/2014/main" id="{ACBD51C9-2A2A-4456-8C90-70A96E0D9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29" t="11063" r="83253" b="80728"/>
            <a:stretch>
              <a:fillRect/>
            </a:stretch>
          </p:blipFill>
          <p:spPr bwMode="auto">
            <a:xfrm>
              <a:off x="603146" y="4512940"/>
              <a:ext cx="1229469" cy="12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49">
              <a:extLst>
                <a:ext uri="{FF2B5EF4-FFF2-40B4-BE49-F238E27FC236}">
                  <a16:creationId xmlns:a16="http://schemas.microsoft.com/office/drawing/2014/main" id="{FCF3FC0F-EB54-4A85-BB1A-C8CF84BD5D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3212" y="3853588"/>
              <a:ext cx="1294262" cy="438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zh-CN" altLang="en-US" sz="1500" b="1">
                  <a:latin typeface="+mn-lt"/>
                  <a:ea typeface="+mn-ea"/>
                  <a:cs typeface="+mn-ea"/>
                  <a:sym typeface="+mn-lt"/>
                </a:rPr>
                <a:t>无菌体系</a:t>
              </a:r>
            </a:p>
          </p:txBody>
        </p:sp>
        <p:sp>
          <p:nvSpPr>
            <p:cNvPr id="9" name="Left Arrow 50">
              <a:extLst>
                <a:ext uri="{FF2B5EF4-FFF2-40B4-BE49-F238E27FC236}">
                  <a16:creationId xmlns:a16="http://schemas.microsoft.com/office/drawing/2014/main" id="{69F3D3D0-16F9-45D9-89EC-4F6408006095}"/>
                </a:ext>
              </a:extLst>
            </p:cNvPr>
            <p:cNvSpPr/>
            <p:nvPr/>
          </p:nvSpPr>
          <p:spPr>
            <a:xfrm>
              <a:off x="1746536" y="5093813"/>
              <a:ext cx="314378" cy="170021"/>
            </a:xfrm>
            <a:prstGeom prst="leftArrow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Box 51">
              <a:extLst>
                <a:ext uri="{FF2B5EF4-FFF2-40B4-BE49-F238E27FC236}">
                  <a16:creationId xmlns:a16="http://schemas.microsoft.com/office/drawing/2014/main" id="{E1394352-752B-473F-BA56-1BB0AA0F32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9677" y="4964143"/>
              <a:ext cx="2598962" cy="438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人工重组微生物群落</a:t>
              </a:r>
            </a:p>
          </p:txBody>
        </p:sp>
        <p:sp>
          <p:nvSpPr>
            <p:cNvPr id="11" name="Rectangle 52">
              <a:extLst>
                <a:ext uri="{FF2B5EF4-FFF2-40B4-BE49-F238E27FC236}">
                  <a16:creationId xmlns:a16="http://schemas.microsoft.com/office/drawing/2014/main" id="{E90C386E-9942-4155-9108-732DD8182592}"/>
                </a:ext>
              </a:extLst>
            </p:cNvPr>
            <p:cNvSpPr/>
            <p:nvPr/>
          </p:nvSpPr>
          <p:spPr>
            <a:xfrm>
              <a:off x="616066" y="3716429"/>
              <a:ext cx="1666635" cy="2438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2" name="Picture 53">
            <a:extLst>
              <a:ext uri="{FF2B5EF4-FFF2-40B4-BE49-F238E27FC236}">
                <a16:creationId xmlns:a16="http://schemas.microsoft.com/office/drawing/2014/main" id="{E9006858-0A06-46E5-9866-F2EC5917444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1608" y="3601171"/>
            <a:ext cx="272097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58">
            <a:extLst>
              <a:ext uri="{FF2B5EF4-FFF2-40B4-BE49-F238E27FC236}">
                <a16:creationId xmlns:a16="http://schemas.microsoft.com/office/drawing/2014/main" id="{BBB27E6E-C820-4FE1-AFEA-D9267B0E4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795" y="3277321"/>
            <a:ext cx="1339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zh-CN" altLang="en-US" sz="1500" b="1">
                <a:latin typeface="+mn-lt"/>
                <a:ea typeface="+mn-ea"/>
                <a:cs typeface="+mn-ea"/>
                <a:sym typeface="+mn-lt"/>
              </a:rPr>
              <a:t>人工重组菌群</a:t>
            </a:r>
          </a:p>
        </p:txBody>
      </p:sp>
      <p:sp>
        <p:nvSpPr>
          <p:cNvPr id="14" name="TextBox 59">
            <a:extLst>
              <a:ext uri="{FF2B5EF4-FFF2-40B4-BE49-F238E27FC236}">
                <a16:creationId xmlns:a16="http://schemas.microsoft.com/office/drawing/2014/main" id="{242BE344-82D5-4873-B033-07DD1A055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3070" y="3277321"/>
            <a:ext cx="9540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zh-CN" altLang="en-US" sz="1500" b="1">
                <a:latin typeface="+mn-lt"/>
                <a:ea typeface="+mn-ea"/>
                <a:cs typeface="+mn-ea"/>
                <a:sym typeface="+mn-lt"/>
              </a:rPr>
              <a:t>无菌对照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4010FB-AB10-42E2-974D-6466BF3AC19F}"/>
              </a:ext>
            </a:extLst>
          </p:cNvPr>
          <p:cNvSpPr txBox="1">
            <a:spLocks/>
          </p:cNvSpPr>
          <p:nvPr/>
        </p:nvSpPr>
        <p:spPr bwMode="auto">
          <a:xfrm>
            <a:off x="5789295" y="5183908"/>
            <a:ext cx="4606925" cy="9874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70000"/>
              </a:lnSpc>
            </a:pPr>
            <a:r>
              <a:rPr lang="zh-CN" altLang="en-US" sz="1700" b="1">
                <a:latin typeface="+mn-lt"/>
                <a:ea typeface="+mn-ea"/>
                <a:cs typeface="+mn-ea"/>
                <a:sym typeface="+mn-lt"/>
              </a:rPr>
              <a:t>创建了植物微生物群落人工重组体系，为植物微生物组的功能研究和实验验证，打下了基础</a:t>
            </a: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E193FF77-94EA-4E06-8D55-230C74C3A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9608" y="6460258"/>
            <a:ext cx="2016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zh-CN" sz="1400">
                <a:latin typeface="+mn-lt"/>
                <a:ea typeface="+mn-ea"/>
                <a:cs typeface="+mn-ea"/>
                <a:sym typeface="+mn-lt"/>
              </a:rPr>
              <a:t>Bai </a:t>
            </a:r>
            <a:r>
              <a:rPr lang="en-US" altLang="zh-CN" sz="1400" i="1">
                <a:latin typeface="+mn-lt"/>
                <a:ea typeface="+mn-ea"/>
                <a:cs typeface="+mn-ea"/>
                <a:sym typeface="+mn-lt"/>
              </a:rPr>
              <a:t>et al</a:t>
            </a:r>
            <a:r>
              <a:rPr lang="en-US" altLang="zh-CN" sz="1400">
                <a:latin typeface="+mn-lt"/>
                <a:ea typeface="+mn-ea"/>
                <a:cs typeface="+mn-ea"/>
                <a:sym typeface="+mn-lt"/>
              </a:rPr>
              <a:t>.,</a:t>
            </a:r>
            <a:r>
              <a:rPr lang="zh-CN" altLang="en-US" sz="140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400" i="1">
                <a:latin typeface="+mn-lt"/>
                <a:ea typeface="+mn-ea"/>
                <a:cs typeface="+mn-ea"/>
                <a:sym typeface="+mn-lt"/>
              </a:rPr>
              <a:t>Nature</a:t>
            </a:r>
            <a:r>
              <a:rPr lang="en-US" altLang="zh-CN" sz="1400">
                <a:latin typeface="+mn-lt"/>
                <a:ea typeface="+mn-ea"/>
                <a:cs typeface="+mn-ea"/>
                <a:sym typeface="+mn-lt"/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2100440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1823632-F7F5-4A2D-9E29-BE90B0CE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18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11DB2F4-38E1-4DB2-8458-3E574596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植物功能微生物组方法学的建立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Rounded Rectangle 22">
            <a:extLst>
              <a:ext uri="{FF2B5EF4-FFF2-40B4-BE49-F238E27FC236}">
                <a16:creationId xmlns:a16="http://schemas.microsoft.com/office/drawing/2014/main" id="{1BB85699-350D-402F-95B0-8046EDA9F63B}"/>
              </a:ext>
            </a:extLst>
          </p:cNvPr>
          <p:cNvSpPr/>
          <p:nvPr/>
        </p:nvSpPr>
        <p:spPr>
          <a:xfrm>
            <a:off x="2041387" y="1759226"/>
            <a:ext cx="4003675" cy="3886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B4C2BF6-1637-4B26-ABE8-E154491BF0B4}"/>
              </a:ext>
            </a:extLst>
          </p:cNvPr>
          <p:cNvSpPr/>
          <p:nvPr/>
        </p:nvSpPr>
        <p:spPr>
          <a:xfrm>
            <a:off x="4360725" y="3675339"/>
            <a:ext cx="1519237" cy="647700"/>
          </a:xfrm>
          <a:prstGeom prst="rect">
            <a:avLst/>
          </a:prstGeom>
          <a:solidFill>
            <a:srgbClr val="FAC090"/>
          </a:solidFill>
          <a:ln>
            <a:solidFill>
              <a:srgbClr val="FAC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177AB6EC-5C7E-4052-A635-9ED18A5D1B88}"/>
              </a:ext>
            </a:extLst>
          </p:cNvPr>
          <p:cNvGrpSpPr>
            <a:grpSpLocks/>
          </p:cNvGrpSpPr>
          <p:nvPr/>
        </p:nvGrpSpPr>
        <p:grpSpPr bwMode="auto">
          <a:xfrm>
            <a:off x="2638287" y="1617939"/>
            <a:ext cx="2778125" cy="496887"/>
            <a:chOff x="888995" y="1244376"/>
            <a:chExt cx="2778517" cy="497337"/>
          </a:xfrm>
        </p:grpSpPr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C47FC011-118A-4728-8D3D-4BC18D6B94D0}"/>
                </a:ext>
              </a:extLst>
            </p:cNvPr>
            <p:cNvSpPr/>
            <p:nvPr/>
          </p:nvSpPr>
          <p:spPr>
            <a:xfrm>
              <a:off x="962030" y="1244376"/>
              <a:ext cx="2589578" cy="497337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D0CBC5F6-DEFB-4858-8563-E4D3E931A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8995" y="1324317"/>
              <a:ext cx="2778517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植物微生物组的测序研究</a:t>
              </a:r>
            </a:p>
          </p:txBody>
        </p:sp>
      </p:grpSp>
      <p:grpSp>
        <p:nvGrpSpPr>
          <p:cNvPr id="10" name="Group 24">
            <a:extLst>
              <a:ext uri="{FF2B5EF4-FFF2-40B4-BE49-F238E27FC236}">
                <a16:creationId xmlns:a16="http://schemas.microsoft.com/office/drawing/2014/main" id="{B8081F39-7489-42C4-8343-803B6C6E879B}"/>
              </a:ext>
            </a:extLst>
          </p:cNvPr>
          <p:cNvGrpSpPr>
            <a:grpSpLocks/>
          </p:cNvGrpSpPr>
          <p:nvPr/>
        </p:nvGrpSpPr>
        <p:grpSpPr bwMode="auto">
          <a:xfrm>
            <a:off x="2158862" y="2686326"/>
            <a:ext cx="3721100" cy="476250"/>
            <a:chOff x="536459" y="3053834"/>
            <a:chExt cx="3721100" cy="476766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2663E141-3274-41AE-8DD8-E76CB70F8E5D}"/>
                </a:ext>
              </a:extLst>
            </p:cNvPr>
            <p:cNvSpPr/>
            <p:nvPr/>
          </p:nvSpPr>
          <p:spPr>
            <a:xfrm>
              <a:off x="536459" y="3053834"/>
              <a:ext cx="3721100" cy="4767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A4DB5469-735E-4F29-84AD-F041FE694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601" y="3110468"/>
              <a:ext cx="1531188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样品准备和收集</a:t>
              </a:r>
            </a:p>
          </p:txBody>
        </p:sp>
      </p:grpSp>
      <p:sp>
        <p:nvSpPr>
          <p:cNvPr id="13" name="Rectangle 6">
            <a:extLst>
              <a:ext uri="{FF2B5EF4-FFF2-40B4-BE49-F238E27FC236}">
                <a16:creationId xmlns:a16="http://schemas.microsoft.com/office/drawing/2014/main" id="{22A0838A-566D-4B1A-8457-00327E16431F}"/>
              </a:ext>
            </a:extLst>
          </p:cNvPr>
          <p:cNvSpPr/>
          <p:nvPr/>
        </p:nvSpPr>
        <p:spPr>
          <a:xfrm>
            <a:off x="2158862" y="3675339"/>
            <a:ext cx="1528763" cy="647700"/>
          </a:xfrm>
          <a:prstGeom prst="rect">
            <a:avLst/>
          </a:prstGeom>
          <a:solidFill>
            <a:srgbClr val="FAC090"/>
          </a:solidFill>
          <a:ln>
            <a:solidFill>
              <a:srgbClr val="FAC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C46DA4C3-D784-4CA1-A0E7-C6588F8BF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2200" y="3695976"/>
            <a:ext cx="14366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sz="1500">
                <a:latin typeface="+mn-lt"/>
                <a:ea typeface="+mn-ea"/>
                <a:cs typeface="+mn-ea"/>
                <a:sym typeface="+mn-lt"/>
              </a:rPr>
              <a:t>16S</a:t>
            </a:r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500">
                <a:latin typeface="+mn-lt"/>
                <a:ea typeface="+mn-ea"/>
                <a:cs typeface="+mn-ea"/>
                <a:sym typeface="+mn-lt"/>
              </a:rPr>
              <a:t>rRNA</a:t>
            </a:r>
          </a:p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的菌群检测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2C74DC44-6B3B-483A-9B98-95D5732EE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1037" y="3676926"/>
            <a:ext cx="15303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基于整体基因组</a:t>
            </a:r>
            <a:endParaRPr lang="en-US" altLang="zh-CN" sz="1500">
              <a:latin typeface="+mn-lt"/>
              <a:ea typeface="+mn-ea"/>
              <a:cs typeface="+mn-ea"/>
              <a:sym typeface="+mn-lt"/>
            </a:endParaRPr>
          </a:p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的菌群检测</a:t>
            </a:r>
          </a:p>
        </p:txBody>
      </p:sp>
      <p:grpSp>
        <p:nvGrpSpPr>
          <p:cNvPr id="16" name="Group 81">
            <a:extLst>
              <a:ext uri="{FF2B5EF4-FFF2-40B4-BE49-F238E27FC236}">
                <a16:creationId xmlns:a16="http://schemas.microsoft.com/office/drawing/2014/main" id="{D26F1376-D48C-4D30-AE86-C80BBF352BC3}"/>
              </a:ext>
            </a:extLst>
          </p:cNvPr>
          <p:cNvGrpSpPr>
            <a:grpSpLocks/>
          </p:cNvGrpSpPr>
          <p:nvPr/>
        </p:nvGrpSpPr>
        <p:grpSpPr bwMode="auto">
          <a:xfrm>
            <a:off x="2089012" y="4716739"/>
            <a:ext cx="3841750" cy="476250"/>
            <a:chOff x="327505" y="4865985"/>
            <a:chExt cx="3840790" cy="476766"/>
          </a:xfrm>
        </p:grpSpPr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FE239ADC-DD57-4E0D-8F2B-78C4ECB74CB8}"/>
                </a:ext>
              </a:extLst>
            </p:cNvPr>
            <p:cNvSpPr/>
            <p:nvPr/>
          </p:nvSpPr>
          <p:spPr>
            <a:xfrm>
              <a:off x="413209" y="4865985"/>
              <a:ext cx="3721758" cy="476766"/>
            </a:xfrm>
            <a:prstGeom prst="rect">
              <a:avLst/>
            </a:prstGeom>
            <a:solidFill>
              <a:srgbClr val="FAC09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A6F18C16-AA96-435A-AF89-3D0A193A1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505" y="4909919"/>
              <a:ext cx="384079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生物信息和统计学分析</a:t>
              </a:r>
            </a:p>
          </p:txBody>
        </p:sp>
      </p:grpSp>
      <p:grpSp>
        <p:nvGrpSpPr>
          <p:cNvPr id="19" name="Group 33">
            <a:extLst>
              <a:ext uri="{FF2B5EF4-FFF2-40B4-BE49-F238E27FC236}">
                <a16:creationId xmlns:a16="http://schemas.microsoft.com/office/drawing/2014/main" id="{26D03198-0D69-4F62-B964-C9ECB81C0F5D}"/>
              </a:ext>
            </a:extLst>
          </p:cNvPr>
          <p:cNvGrpSpPr>
            <a:grpSpLocks/>
          </p:cNvGrpSpPr>
          <p:nvPr/>
        </p:nvGrpSpPr>
        <p:grpSpPr bwMode="auto">
          <a:xfrm>
            <a:off x="3590787" y="4034114"/>
            <a:ext cx="876300" cy="322262"/>
            <a:chOff x="4498213" y="4046645"/>
            <a:chExt cx="876300" cy="322366"/>
          </a:xfrm>
        </p:grpSpPr>
        <p:sp>
          <p:nvSpPr>
            <p:cNvPr id="20" name="Arc 17">
              <a:extLst>
                <a:ext uri="{FF2B5EF4-FFF2-40B4-BE49-F238E27FC236}">
                  <a16:creationId xmlns:a16="http://schemas.microsoft.com/office/drawing/2014/main" id="{3967E117-F5B9-4581-BB1E-40830D2E01F2}"/>
                </a:ext>
              </a:extLst>
            </p:cNvPr>
            <p:cNvSpPr/>
            <p:nvPr/>
          </p:nvSpPr>
          <p:spPr>
            <a:xfrm>
              <a:off x="4498213" y="4046645"/>
              <a:ext cx="419100" cy="322366"/>
            </a:xfrm>
            <a:prstGeom prst="arc">
              <a:avLst>
                <a:gd name="adj1" fmla="val 14616143"/>
                <a:gd name="adj2" fmla="val 0"/>
              </a:avLst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cs typeface="+mn-ea"/>
                <a:sym typeface="+mn-lt"/>
              </a:endParaRPr>
            </a:p>
          </p:txBody>
        </p:sp>
        <p:sp>
          <p:nvSpPr>
            <p:cNvPr id="21" name="Arc 21">
              <a:extLst>
                <a:ext uri="{FF2B5EF4-FFF2-40B4-BE49-F238E27FC236}">
                  <a16:creationId xmlns:a16="http://schemas.microsoft.com/office/drawing/2014/main" id="{C0AB20F8-8383-4309-B36F-10306D908480}"/>
                </a:ext>
              </a:extLst>
            </p:cNvPr>
            <p:cNvSpPr/>
            <p:nvPr/>
          </p:nvSpPr>
          <p:spPr>
            <a:xfrm flipH="1">
              <a:off x="4955413" y="4046645"/>
              <a:ext cx="419100" cy="322366"/>
            </a:xfrm>
            <a:prstGeom prst="arc">
              <a:avLst>
                <a:gd name="adj1" fmla="val 14616143"/>
                <a:gd name="adj2" fmla="val 0"/>
              </a:avLst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cs typeface="+mn-ea"/>
                <a:sym typeface="+mn-lt"/>
              </a:endParaRPr>
            </a:p>
          </p:txBody>
        </p:sp>
      </p:grpSp>
      <p:sp>
        <p:nvSpPr>
          <p:cNvPr id="22" name="Arc 50">
            <a:extLst>
              <a:ext uri="{FF2B5EF4-FFF2-40B4-BE49-F238E27FC236}">
                <a16:creationId xmlns:a16="http://schemas.microsoft.com/office/drawing/2014/main" id="{DB729369-BE65-4B69-A042-97C74DF9870F}"/>
              </a:ext>
            </a:extLst>
          </p:cNvPr>
          <p:cNvSpPr/>
          <p:nvPr/>
        </p:nvSpPr>
        <p:spPr>
          <a:xfrm rot="10800000">
            <a:off x="4033700" y="5897839"/>
            <a:ext cx="419100" cy="322262"/>
          </a:xfrm>
          <a:prstGeom prst="arc">
            <a:avLst>
              <a:gd name="adj1" fmla="val 14616143"/>
              <a:gd name="adj2" fmla="val 0"/>
            </a:avLst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>
              <a:cs typeface="+mn-ea"/>
              <a:sym typeface="+mn-lt"/>
            </a:endParaRPr>
          </a:p>
        </p:txBody>
      </p:sp>
      <p:cxnSp>
        <p:nvCxnSpPr>
          <p:cNvPr id="23" name="Straight Connector 63">
            <a:extLst>
              <a:ext uri="{FF2B5EF4-FFF2-40B4-BE49-F238E27FC236}">
                <a16:creationId xmlns:a16="http://schemas.microsoft.com/office/drawing/2014/main" id="{A419A055-751F-4DF2-AE55-2F866553212A}"/>
              </a:ext>
            </a:extLst>
          </p:cNvPr>
          <p:cNvCxnSpPr/>
          <p:nvPr/>
        </p:nvCxnSpPr>
        <p:spPr>
          <a:xfrm>
            <a:off x="4035287" y="5261251"/>
            <a:ext cx="0" cy="801688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70">
            <a:extLst>
              <a:ext uri="{FF2B5EF4-FFF2-40B4-BE49-F238E27FC236}">
                <a16:creationId xmlns:a16="http://schemas.microsoft.com/office/drawing/2014/main" id="{4216854B-F2B3-4C3F-8FE4-8D71349DE5DB}"/>
              </a:ext>
            </a:extLst>
          </p:cNvPr>
          <p:cNvCxnSpPr>
            <a:endCxn id="26" idx="1"/>
          </p:cNvCxnSpPr>
          <p:nvPr/>
        </p:nvCxnSpPr>
        <p:spPr>
          <a:xfrm flipV="1">
            <a:off x="4297225" y="6210576"/>
            <a:ext cx="884237" cy="9525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74">
            <a:extLst>
              <a:ext uri="{FF2B5EF4-FFF2-40B4-BE49-F238E27FC236}">
                <a16:creationId xmlns:a16="http://schemas.microsoft.com/office/drawing/2014/main" id="{348EA17E-DE91-4620-8192-BE3FAE8AD6B5}"/>
              </a:ext>
            </a:extLst>
          </p:cNvPr>
          <p:cNvGrpSpPr>
            <a:grpSpLocks/>
          </p:cNvGrpSpPr>
          <p:nvPr/>
        </p:nvGrpSpPr>
        <p:grpSpPr bwMode="auto">
          <a:xfrm>
            <a:off x="5181462" y="5885139"/>
            <a:ext cx="2171700" cy="649287"/>
            <a:chOff x="1247902" y="1886634"/>
            <a:chExt cx="2171700" cy="649645"/>
          </a:xfrm>
        </p:grpSpPr>
        <p:sp>
          <p:nvSpPr>
            <p:cNvPr id="26" name="Rounded Rectangle 75">
              <a:extLst>
                <a:ext uri="{FF2B5EF4-FFF2-40B4-BE49-F238E27FC236}">
                  <a16:creationId xmlns:a16="http://schemas.microsoft.com/office/drawing/2014/main" id="{5517C2AE-1A94-4E53-A57B-957EB3E537DE}"/>
                </a:ext>
              </a:extLst>
            </p:cNvPr>
            <p:cNvSpPr/>
            <p:nvPr/>
          </p:nvSpPr>
          <p:spPr>
            <a:xfrm>
              <a:off x="1247902" y="1886634"/>
              <a:ext cx="2171700" cy="649645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TextBox 76">
              <a:extLst>
                <a:ext uri="{FF2B5EF4-FFF2-40B4-BE49-F238E27FC236}">
                  <a16:creationId xmlns:a16="http://schemas.microsoft.com/office/drawing/2014/main" id="{4B7BC895-308D-4A86-AC5C-1D4371C10C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902" y="1943035"/>
              <a:ext cx="217170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结论和假说</a:t>
              </a:r>
              <a:endParaRPr lang="en-US" altLang="zh-CN" sz="1500">
                <a:latin typeface="+mn-lt"/>
                <a:ea typeface="+mn-ea"/>
                <a:cs typeface="+mn-ea"/>
                <a:sym typeface="+mn-lt"/>
              </a:endParaRPr>
            </a:p>
            <a:p>
              <a:pPr algn="ctr"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（基于相关性）</a:t>
              </a:r>
            </a:p>
          </p:txBody>
        </p:sp>
      </p:grpSp>
      <p:sp>
        <p:nvSpPr>
          <p:cNvPr id="28" name="Rounded Rectangle 83">
            <a:extLst>
              <a:ext uri="{FF2B5EF4-FFF2-40B4-BE49-F238E27FC236}">
                <a16:creationId xmlns:a16="http://schemas.microsoft.com/office/drawing/2014/main" id="{44FB3C13-52D0-41F6-B90F-215BBA0382C1}"/>
              </a:ext>
            </a:extLst>
          </p:cNvPr>
          <p:cNvSpPr/>
          <p:nvPr/>
        </p:nvSpPr>
        <p:spPr>
          <a:xfrm>
            <a:off x="6499087" y="1759226"/>
            <a:ext cx="4056063" cy="3937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29" name="Straight Connector 85">
            <a:extLst>
              <a:ext uri="{FF2B5EF4-FFF2-40B4-BE49-F238E27FC236}">
                <a16:creationId xmlns:a16="http://schemas.microsoft.com/office/drawing/2014/main" id="{ECB13AA7-DFF8-4E09-B190-7270CA2FBE8A}"/>
              </a:ext>
            </a:extLst>
          </p:cNvPr>
          <p:cNvCxnSpPr/>
          <p:nvPr/>
        </p:nvCxnSpPr>
        <p:spPr>
          <a:xfrm>
            <a:off x="7378562" y="6212164"/>
            <a:ext cx="1006475" cy="1587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Arc 86">
            <a:extLst>
              <a:ext uri="{FF2B5EF4-FFF2-40B4-BE49-F238E27FC236}">
                <a16:creationId xmlns:a16="http://schemas.microsoft.com/office/drawing/2014/main" id="{DBC5231A-C368-45B2-A5CC-41BDCF668D42}"/>
              </a:ext>
            </a:extLst>
          </p:cNvPr>
          <p:cNvSpPr/>
          <p:nvPr/>
        </p:nvSpPr>
        <p:spPr>
          <a:xfrm rot="10800000" flipH="1">
            <a:off x="8237400" y="5888314"/>
            <a:ext cx="419100" cy="322262"/>
          </a:xfrm>
          <a:prstGeom prst="arc">
            <a:avLst>
              <a:gd name="adj1" fmla="val 14616143"/>
              <a:gd name="adj2" fmla="val 0"/>
            </a:avLst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>
              <a:cs typeface="+mn-ea"/>
              <a:sym typeface="+mn-lt"/>
            </a:endParaRPr>
          </a:p>
        </p:txBody>
      </p:sp>
      <p:cxnSp>
        <p:nvCxnSpPr>
          <p:cNvPr id="31" name="Straight Arrow Connector 91">
            <a:extLst>
              <a:ext uri="{FF2B5EF4-FFF2-40B4-BE49-F238E27FC236}">
                <a16:creationId xmlns:a16="http://schemas.microsoft.com/office/drawing/2014/main" id="{3FFA7A9F-E368-46DF-8EEF-8B2EA89EFAB8}"/>
              </a:ext>
            </a:extLst>
          </p:cNvPr>
          <p:cNvCxnSpPr/>
          <p:nvPr/>
        </p:nvCxnSpPr>
        <p:spPr>
          <a:xfrm flipV="1">
            <a:off x="8658087" y="5256489"/>
            <a:ext cx="0" cy="803275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94">
            <a:extLst>
              <a:ext uri="{FF2B5EF4-FFF2-40B4-BE49-F238E27FC236}">
                <a16:creationId xmlns:a16="http://schemas.microsoft.com/office/drawing/2014/main" id="{9E10BEF7-31F2-4D5D-B144-FDF95232CBBA}"/>
              </a:ext>
            </a:extLst>
          </p:cNvPr>
          <p:cNvSpPr/>
          <p:nvPr/>
        </p:nvSpPr>
        <p:spPr>
          <a:xfrm>
            <a:off x="6665775" y="4716739"/>
            <a:ext cx="3721100" cy="47625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3" name="TextBox 95">
            <a:extLst>
              <a:ext uri="{FF2B5EF4-FFF2-40B4-BE49-F238E27FC236}">
                <a16:creationId xmlns:a16="http://schemas.microsoft.com/office/drawing/2014/main" id="{BE31F5BF-A0FC-42EA-9543-4BF938DF1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975" y="4772301"/>
            <a:ext cx="38417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高通量微生物培养</a:t>
            </a:r>
          </a:p>
        </p:txBody>
      </p:sp>
      <p:sp>
        <p:nvSpPr>
          <p:cNvPr id="34" name="Rectangle 97">
            <a:extLst>
              <a:ext uri="{FF2B5EF4-FFF2-40B4-BE49-F238E27FC236}">
                <a16:creationId xmlns:a16="http://schemas.microsoft.com/office/drawing/2014/main" id="{B063CE28-AD2D-4E56-8E07-5C83DCB4D2D0}"/>
              </a:ext>
            </a:extLst>
          </p:cNvPr>
          <p:cNvSpPr/>
          <p:nvPr/>
        </p:nvSpPr>
        <p:spPr>
          <a:xfrm>
            <a:off x="6675300" y="3721376"/>
            <a:ext cx="3721100" cy="47625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35" name="Straight Arrow Connector 101">
            <a:extLst>
              <a:ext uri="{FF2B5EF4-FFF2-40B4-BE49-F238E27FC236}">
                <a16:creationId xmlns:a16="http://schemas.microsoft.com/office/drawing/2014/main" id="{8F5B4E54-8BE4-495C-850B-003F0929C8AE}"/>
              </a:ext>
            </a:extLst>
          </p:cNvPr>
          <p:cNvCxnSpPr/>
          <p:nvPr/>
        </p:nvCxnSpPr>
        <p:spPr>
          <a:xfrm>
            <a:off x="5117962" y="3197501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105">
            <a:extLst>
              <a:ext uri="{FF2B5EF4-FFF2-40B4-BE49-F238E27FC236}">
                <a16:creationId xmlns:a16="http://schemas.microsoft.com/office/drawing/2014/main" id="{B1E677BF-8C63-477F-B4EB-5E5CC0250A5E}"/>
              </a:ext>
            </a:extLst>
          </p:cNvPr>
          <p:cNvCxnSpPr/>
          <p:nvPr/>
        </p:nvCxnSpPr>
        <p:spPr>
          <a:xfrm>
            <a:off x="4049575" y="2183089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106">
            <a:extLst>
              <a:ext uri="{FF2B5EF4-FFF2-40B4-BE49-F238E27FC236}">
                <a16:creationId xmlns:a16="http://schemas.microsoft.com/office/drawing/2014/main" id="{B1FC6BFD-3ACB-4999-93AE-6FAF02841423}"/>
              </a:ext>
            </a:extLst>
          </p:cNvPr>
          <p:cNvCxnSpPr/>
          <p:nvPr/>
        </p:nvCxnSpPr>
        <p:spPr>
          <a:xfrm>
            <a:off x="2974837" y="3197501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110">
            <a:extLst>
              <a:ext uri="{FF2B5EF4-FFF2-40B4-BE49-F238E27FC236}">
                <a16:creationId xmlns:a16="http://schemas.microsoft.com/office/drawing/2014/main" id="{4187AE7C-4E23-4D59-A12A-9EC6A29B9CF3}"/>
              </a:ext>
            </a:extLst>
          </p:cNvPr>
          <p:cNvCxnSpPr/>
          <p:nvPr/>
        </p:nvCxnSpPr>
        <p:spPr>
          <a:xfrm>
            <a:off x="4028937" y="4146826"/>
            <a:ext cx="0" cy="53181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113">
            <a:extLst>
              <a:ext uri="{FF2B5EF4-FFF2-40B4-BE49-F238E27FC236}">
                <a16:creationId xmlns:a16="http://schemas.microsoft.com/office/drawing/2014/main" id="{A125D1CA-1E8B-4730-BA9A-8700D325A920}"/>
              </a:ext>
            </a:extLst>
          </p:cNvPr>
          <p:cNvCxnSpPr/>
          <p:nvPr/>
        </p:nvCxnSpPr>
        <p:spPr>
          <a:xfrm flipV="1">
            <a:off x="8643800" y="4240489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14">
            <a:extLst>
              <a:ext uri="{FF2B5EF4-FFF2-40B4-BE49-F238E27FC236}">
                <a16:creationId xmlns:a16="http://schemas.microsoft.com/office/drawing/2014/main" id="{1B9DE3D2-352F-4C4C-818A-DF604A260280}"/>
              </a:ext>
            </a:extLst>
          </p:cNvPr>
          <p:cNvCxnSpPr/>
          <p:nvPr/>
        </p:nvCxnSpPr>
        <p:spPr>
          <a:xfrm flipV="1">
            <a:off x="8643800" y="3197501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115">
            <a:extLst>
              <a:ext uri="{FF2B5EF4-FFF2-40B4-BE49-F238E27FC236}">
                <a16:creationId xmlns:a16="http://schemas.microsoft.com/office/drawing/2014/main" id="{B3E3130F-2AF3-4CCB-9EE7-AC7791A8E957}"/>
              </a:ext>
            </a:extLst>
          </p:cNvPr>
          <p:cNvSpPr/>
          <p:nvPr/>
        </p:nvSpPr>
        <p:spPr>
          <a:xfrm>
            <a:off x="6683237" y="2686326"/>
            <a:ext cx="3721100" cy="47625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2" name="TextBox 116">
            <a:extLst>
              <a:ext uri="{FF2B5EF4-FFF2-40B4-BE49-F238E27FC236}">
                <a16:creationId xmlns:a16="http://schemas.microsoft.com/office/drawing/2014/main" id="{C156E161-991E-4200-9261-9991463D1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262" y="2749826"/>
            <a:ext cx="23018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无菌植物和实验侵染体系</a:t>
            </a:r>
          </a:p>
        </p:txBody>
      </p:sp>
      <p:cxnSp>
        <p:nvCxnSpPr>
          <p:cNvPr id="43" name="Straight Arrow Connector 117">
            <a:extLst>
              <a:ext uri="{FF2B5EF4-FFF2-40B4-BE49-F238E27FC236}">
                <a16:creationId xmlns:a16="http://schemas.microsoft.com/office/drawing/2014/main" id="{820077C3-D1A8-4473-958A-013EECF7CF39}"/>
              </a:ext>
            </a:extLst>
          </p:cNvPr>
          <p:cNvCxnSpPr/>
          <p:nvPr/>
        </p:nvCxnSpPr>
        <p:spPr>
          <a:xfrm flipV="1">
            <a:off x="8643800" y="2183089"/>
            <a:ext cx="0" cy="438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123">
            <a:extLst>
              <a:ext uri="{FF2B5EF4-FFF2-40B4-BE49-F238E27FC236}">
                <a16:creationId xmlns:a16="http://schemas.microsoft.com/office/drawing/2014/main" id="{69C99478-EC55-470C-A0EA-4FCE0C662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162" y="3770589"/>
            <a:ext cx="43942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zh-CN" altLang="en-US" sz="1500">
                <a:latin typeface="+mn-lt"/>
                <a:ea typeface="+mn-ea"/>
                <a:cs typeface="+mn-ea"/>
                <a:sym typeface="+mn-lt"/>
              </a:rPr>
              <a:t>微生物菌群重组</a:t>
            </a:r>
          </a:p>
        </p:txBody>
      </p:sp>
      <p:grpSp>
        <p:nvGrpSpPr>
          <p:cNvPr id="45" name="Group 13">
            <a:extLst>
              <a:ext uri="{FF2B5EF4-FFF2-40B4-BE49-F238E27FC236}">
                <a16:creationId xmlns:a16="http://schemas.microsoft.com/office/drawing/2014/main" id="{28EF3BD5-D74B-4FA7-9AAB-DFABA2DB6160}"/>
              </a:ext>
            </a:extLst>
          </p:cNvPr>
          <p:cNvGrpSpPr>
            <a:grpSpLocks/>
          </p:cNvGrpSpPr>
          <p:nvPr/>
        </p:nvGrpSpPr>
        <p:grpSpPr bwMode="auto">
          <a:xfrm>
            <a:off x="7137262" y="1617939"/>
            <a:ext cx="2779713" cy="496887"/>
            <a:chOff x="5388444" y="1244376"/>
            <a:chExt cx="2778517" cy="497337"/>
          </a:xfrm>
        </p:grpSpPr>
        <p:sp>
          <p:nvSpPr>
            <p:cNvPr id="46" name="Rounded Rectangle 52">
              <a:extLst>
                <a:ext uri="{FF2B5EF4-FFF2-40B4-BE49-F238E27FC236}">
                  <a16:creationId xmlns:a16="http://schemas.microsoft.com/office/drawing/2014/main" id="{3FDC9D28-8362-4FEB-9668-1C1CA248BDDB}"/>
                </a:ext>
              </a:extLst>
            </p:cNvPr>
            <p:cNvSpPr/>
            <p:nvPr/>
          </p:nvSpPr>
          <p:spPr>
            <a:xfrm>
              <a:off x="5461438" y="1244376"/>
              <a:ext cx="2589685" cy="497337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7" name="TextBox 53">
              <a:extLst>
                <a:ext uri="{FF2B5EF4-FFF2-40B4-BE49-F238E27FC236}">
                  <a16:creationId xmlns:a16="http://schemas.microsoft.com/office/drawing/2014/main" id="{161A7BEA-08BE-4EE0-912A-DB729ACDD2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8444" y="1324317"/>
              <a:ext cx="2778517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zh-CN" altLang="en-US" sz="1500">
                  <a:latin typeface="+mn-lt"/>
                  <a:ea typeface="+mn-ea"/>
                  <a:cs typeface="+mn-ea"/>
                  <a:sym typeface="+mn-lt"/>
                </a:rPr>
                <a:t>植物微生物组的功能研究</a:t>
              </a:r>
            </a:p>
          </p:txBody>
        </p:sp>
      </p:grpSp>
      <p:sp>
        <p:nvSpPr>
          <p:cNvPr id="48" name="Rectangle 54">
            <a:extLst>
              <a:ext uri="{FF2B5EF4-FFF2-40B4-BE49-F238E27FC236}">
                <a16:creationId xmlns:a16="http://schemas.microsoft.com/office/drawing/2014/main" id="{23412EE5-B499-410F-9DBB-AF0E3CD609C3}"/>
              </a:ext>
            </a:extLst>
          </p:cNvPr>
          <p:cNvSpPr/>
          <p:nvPr/>
        </p:nvSpPr>
        <p:spPr>
          <a:xfrm>
            <a:off x="6511787" y="1560789"/>
            <a:ext cx="4056063" cy="62865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4404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19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实验和分析方法的开发与优化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干湿结合的科学问题解答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综述撰写和科学传播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3442845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A300F-D071-4508-9470-25A3BAB6C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人体基因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vs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人类肠道微生物组基因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3C9EDF-507B-49C8-8943-3D610732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>
                <a:cs typeface="+mn-ea"/>
                <a:sym typeface="+mn-lt"/>
              </a:rPr>
              <a:pPr/>
              <a:t>2</a:t>
            </a:fld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F009975E-CE87-4661-8225-52FA79B2B8CD}"/>
              </a:ext>
            </a:extLst>
          </p:cNvPr>
          <p:cNvGrpSpPr/>
          <p:nvPr/>
        </p:nvGrpSpPr>
        <p:grpSpPr>
          <a:xfrm>
            <a:off x="5089955" y="1374106"/>
            <a:ext cx="5025902" cy="5013077"/>
            <a:chOff x="2722197" y="-602196"/>
            <a:chExt cx="8739474" cy="8589164"/>
          </a:xfrm>
        </p:grpSpPr>
        <p:pic>
          <p:nvPicPr>
            <p:cNvPr id="7" name="Picture 2" descr="https://encrypted-tbn2.gstatic.com/images?q=tbn:ANd9GcSU2TqaexbiA44auxkdJi09A7Snbjj3CFH9Gq8YrU19hvlLDso4lg">
              <a:extLst>
                <a:ext uri="{FF2B5EF4-FFF2-40B4-BE49-F238E27FC236}">
                  <a16:creationId xmlns:a16="http://schemas.microsoft.com/office/drawing/2014/main" id="{1E78F61F-F720-4A8C-A5EE-6665158A81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722197" y="-602196"/>
              <a:ext cx="8739474" cy="858916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9546353D-1E75-4C7B-A475-49D6772A7572}"/>
                </a:ext>
              </a:extLst>
            </p:cNvPr>
            <p:cNvSpPr txBox="1"/>
            <p:nvPr/>
          </p:nvSpPr>
          <p:spPr>
            <a:xfrm>
              <a:off x="3285850" y="2103503"/>
              <a:ext cx="7836717" cy="2926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100" b="1" dirty="0">
                  <a:solidFill>
                    <a:schemeClr val="bg1"/>
                  </a:solidFill>
                  <a:cs typeface="+mn-ea"/>
                  <a:sym typeface="+mn-lt"/>
                </a:rPr>
                <a:t>Human gut microbiome: </a:t>
              </a:r>
            </a:p>
            <a:p>
              <a:pPr algn="ctr"/>
              <a:r>
                <a:rPr lang="en-CA" sz="2100" b="1" dirty="0">
                  <a:solidFill>
                    <a:schemeClr val="bg1"/>
                  </a:solidFill>
                  <a:cs typeface="+mn-ea"/>
                  <a:sym typeface="+mn-lt"/>
                </a:rPr>
                <a:t>8 -10 million genes</a:t>
              </a:r>
            </a:p>
            <a:p>
              <a:pPr algn="ctr"/>
              <a:endParaRPr lang="en-CA" sz="21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en-CA" sz="2100" b="1" dirty="0">
                  <a:solidFill>
                    <a:schemeClr val="bg1"/>
                  </a:solidFill>
                  <a:cs typeface="+mn-ea"/>
                  <a:sym typeface="+mn-lt"/>
                </a:rPr>
                <a:t>Typically &gt; 160 “species” </a:t>
              </a:r>
            </a:p>
            <a:p>
              <a:pPr algn="ctr"/>
              <a:r>
                <a:rPr lang="en-CA" sz="2100" b="1" dirty="0">
                  <a:solidFill>
                    <a:schemeClr val="bg1"/>
                  </a:solidFill>
                  <a:cs typeface="+mn-ea"/>
                  <a:sym typeface="+mn-lt"/>
                </a:rPr>
                <a:t>at any given sampling time</a:t>
              </a:r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66BDCA44-5F64-4593-B35F-7E27C8F4D653}"/>
              </a:ext>
            </a:extLst>
          </p:cNvPr>
          <p:cNvGrpSpPr/>
          <p:nvPr/>
        </p:nvGrpSpPr>
        <p:grpSpPr>
          <a:xfrm>
            <a:off x="2231336" y="2768680"/>
            <a:ext cx="2117030" cy="2014067"/>
            <a:chOff x="134874" y="2523564"/>
            <a:chExt cx="2101850" cy="2101850"/>
          </a:xfrm>
        </p:grpSpPr>
        <p:pic>
          <p:nvPicPr>
            <p:cNvPr id="10" name="Picture 4" descr="http://d1jqu7g1y74ds1.cloudfront.net/wp-content/uploads/2009/10/globe_west_2048.jpg">
              <a:extLst>
                <a:ext uri="{FF2B5EF4-FFF2-40B4-BE49-F238E27FC236}">
                  <a16:creationId xmlns:a16="http://schemas.microsoft.com/office/drawing/2014/main" id="{63250509-3DA3-49F4-81C2-948E18F77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874" y="2523564"/>
              <a:ext cx="2101850" cy="2101850"/>
            </a:xfrm>
            <a:prstGeom prst="ellipse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E6D2A82D-C4DC-423C-94AB-21A8ECCE35C3}"/>
                </a:ext>
              </a:extLst>
            </p:cNvPr>
            <p:cNvSpPr txBox="1"/>
            <p:nvPr/>
          </p:nvSpPr>
          <p:spPr>
            <a:xfrm>
              <a:off x="595985" y="3025796"/>
              <a:ext cx="1179626" cy="1059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000" b="1" dirty="0">
                  <a:solidFill>
                    <a:srgbClr val="FFFF00"/>
                  </a:solidFill>
                  <a:cs typeface="+mn-ea"/>
                  <a:sym typeface="+mn-lt"/>
                </a:rPr>
                <a:t>Host: </a:t>
              </a:r>
            </a:p>
            <a:p>
              <a:pPr algn="ctr"/>
              <a:r>
                <a:rPr lang="en-CA" sz="2000" b="1" dirty="0">
                  <a:solidFill>
                    <a:srgbClr val="FFFF00"/>
                  </a:solidFill>
                  <a:cs typeface="+mn-ea"/>
                  <a:sym typeface="+mn-lt"/>
                </a:rPr>
                <a:t>~25,000 </a:t>
              </a:r>
            </a:p>
            <a:p>
              <a:pPr algn="ctr"/>
              <a:r>
                <a:rPr lang="en-CA" sz="2000" b="1" dirty="0">
                  <a:solidFill>
                    <a:srgbClr val="FFFF00"/>
                  </a:solidFill>
                  <a:cs typeface="+mn-ea"/>
                  <a:sym typeface="+mn-lt"/>
                </a:rPr>
                <a:t>genes</a:t>
              </a: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1140D25C-15BA-464D-BF7C-A4E62D0DEC9D}"/>
              </a:ext>
            </a:extLst>
          </p:cNvPr>
          <p:cNvSpPr/>
          <p:nvPr/>
        </p:nvSpPr>
        <p:spPr>
          <a:xfrm>
            <a:off x="1542650" y="6249129"/>
            <a:ext cx="6353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Lander, E. S. </a:t>
            </a:r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et al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. </a:t>
            </a:r>
            <a:r>
              <a:rPr lang="en-US" altLang="zh-CN" b="1" i="1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Nature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, doi:10.1038/35057062 (2001)</a:t>
            </a:r>
          </a:p>
          <a:p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Li, J.</a:t>
            </a:r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 et al.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i="1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Nature Biotechnology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, 10.1038/nbt.2942 (2014)</a:t>
            </a:r>
            <a:endParaRPr lang="zh-CN" altLang="en-US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6883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1351177-1F75-434B-9DF6-752CCC35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20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AB15787-995F-4500-9DD5-DDB72D3329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23008"/>
              </p:ext>
            </p:extLst>
          </p:nvPr>
        </p:nvGraphicFramePr>
        <p:xfrm>
          <a:off x="1558786" y="1677713"/>
          <a:ext cx="9808496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6105">
                  <a:extLst>
                    <a:ext uri="{9D8B030D-6E8A-4147-A177-3AD203B41FA5}">
                      <a16:colId xmlns:a16="http://schemas.microsoft.com/office/drawing/2014/main" val="2833571191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593130111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3360429700"/>
                    </a:ext>
                  </a:extLst>
                </a:gridCol>
                <a:gridCol w="1852581">
                  <a:extLst>
                    <a:ext uri="{9D8B030D-6E8A-4147-A177-3AD203B41FA5}">
                      <a16:colId xmlns:a16="http://schemas.microsoft.com/office/drawing/2014/main" val="2244737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实验生物学家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计算生物学家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合作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379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丰富的实验材料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Wingdings 2" panose="05020102010507070707" pitchFamily="18" charset="2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17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精湛的实验操作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Wingdings 2" panose="05020102010507070707" pitchFamily="18" charset="2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193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强大的背景知识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Wingdings 2" panose="05020102010507070707" pitchFamily="18" charset="2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467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数据分析的思路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Wingdings 2" panose="05020102010507070707" pitchFamily="18" charset="2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方法的测试与比较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Wingdings 2" panose="05020102010507070707" pitchFamily="18" charset="2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17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分析结果描述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>
                        <a:latin typeface="Wingdings 2" panose="05020102010507070707" pitchFamily="18" charset="2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79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生物学意义解读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+</a:t>
                      </a:r>
                      <a:r>
                        <a:rPr lang="zh-CN" altLang="en-US" sz="2800" dirty="0">
                          <a:latin typeface="Wingdings 2" panose="05020102010507070707" pitchFamily="18" charset="2"/>
                          <a:ea typeface="+mn-ea"/>
                          <a:cs typeface="+mn-ea"/>
                          <a:sym typeface="+mn-lt"/>
                        </a:rPr>
                        <a:t>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643001"/>
                  </a:ext>
                </a:extLst>
              </a:tr>
            </a:tbl>
          </a:graphicData>
        </a:graphic>
      </p:graphicFrame>
      <p:sp>
        <p:nvSpPr>
          <p:cNvPr id="4" name="标题 3">
            <a:extLst>
              <a:ext uri="{FF2B5EF4-FFF2-40B4-BE49-F238E27FC236}">
                <a16:creationId xmlns:a16="http://schemas.microsoft.com/office/drawing/2014/main" id="{FB0DE90D-34A1-470E-AF03-13766B27E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分析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=1+1&gt;2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6B88A5-CFB8-477E-905E-5D54F54648F1}"/>
              </a:ext>
            </a:extLst>
          </p:cNvPr>
          <p:cNvSpPr txBox="1"/>
          <p:nvPr/>
        </p:nvSpPr>
        <p:spPr>
          <a:xfrm>
            <a:off x="2207343" y="6165638"/>
            <a:ext cx="815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实验生物学家与计算生物学家的知识体系优势互补</a:t>
            </a:r>
          </a:p>
        </p:txBody>
      </p:sp>
    </p:spTree>
    <p:extLst>
      <p:ext uri="{BB962C8B-B14F-4D97-AF65-F5344CB8AC3E}">
        <p14:creationId xmlns:p14="http://schemas.microsoft.com/office/powerpoint/2010/main" val="420090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70EBDAA-2A94-480B-8B3A-A1C485F0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21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BF9C0C5-86F7-4E75-8705-72538A1AE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籼粳稻基因组和表型存在差异</a:t>
            </a:r>
          </a:p>
        </p:txBody>
      </p:sp>
      <p:sp>
        <p:nvSpPr>
          <p:cNvPr id="5" name="TextBox 76">
            <a:extLst>
              <a:ext uri="{FF2B5EF4-FFF2-40B4-BE49-F238E27FC236}">
                <a16:creationId xmlns:a16="http://schemas.microsoft.com/office/drawing/2014/main" id="{9A06F9A9-B341-4BB0-AB95-8B5D726F961E}"/>
              </a:ext>
            </a:extLst>
          </p:cNvPr>
          <p:cNvSpPr txBox="1"/>
          <p:nvPr/>
        </p:nvSpPr>
        <p:spPr>
          <a:xfrm>
            <a:off x="1274549" y="3867123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cs typeface="+mn-ea"/>
                <a:sym typeface="+mn-lt"/>
              </a:rPr>
              <a:t>粳</a:t>
            </a:r>
            <a:r>
              <a:rPr lang="zh-CN" altLang="en-US" sz="2000" b="1" i="1" dirty="0">
                <a:cs typeface="+mn-ea"/>
                <a:sym typeface="+mn-lt"/>
              </a:rPr>
              <a:t> </a:t>
            </a:r>
            <a:r>
              <a:rPr lang="en-US" altLang="zh-CN" sz="2000" b="1" i="1" dirty="0">
                <a:cs typeface="+mn-ea"/>
                <a:sym typeface="+mn-lt"/>
              </a:rPr>
              <a:t>japonica</a:t>
            </a:r>
            <a:endParaRPr lang="zh-CN" altLang="en-US" sz="2000" b="1" i="1" dirty="0"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5D036CB-2D86-4B85-9341-1A86A2664E14}"/>
              </a:ext>
            </a:extLst>
          </p:cNvPr>
          <p:cNvGrpSpPr/>
          <p:nvPr/>
        </p:nvGrpSpPr>
        <p:grpSpPr>
          <a:xfrm>
            <a:off x="536297" y="1954430"/>
            <a:ext cx="2747949" cy="1915846"/>
            <a:chOff x="1815409" y="1821906"/>
            <a:chExt cx="2376265" cy="1656711"/>
          </a:xfrm>
        </p:grpSpPr>
        <p:pic>
          <p:nvPicPr>
            <p:cNvPr id="7" name="Picture 4" descr="https://ss2.bdstatic.com/70cFvnSh_Q1YnxGkpoWK1HF6hhy/it/u=3760994869,1387564919&amp;fm=27&amp;gp=0.jpg">
              <a:extLst>
                <a:ext uri="{FF2B5EF4-FFF2-40B4-BE49-F238E27FC236}">
                  <a16:creationId xmlns:a16="http://schemas.microsoft.com/office/drawing/2014/main" id="{A89A4A46-2D54-49A9-BB23-55067CB8C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15409" y="1821906"/>
              <a:ext cx="2376265" cy="1656711"/>
            </a:xfrm>
            <a:prstGeom prst="rect">
              <a:avLst/>
            </a:prstGeom>
            <a:noFill/>
          </p:spPr>
        </p:pic>
        <p:pic>
          <p:nvPicPr>
            <p:cNvPr id="8" name="Picture 6" descr="https://timgsa.baidu.com/timg?image&amp;quality=80&amp;size=b9999_10000&amp;sec=1528951387543&amp;di=c5bd9f8d9f2818d4f5deb80fe807cddd&amp;imgtype=0&amp;src=http%3A%2F%2Ffood.lady8844.com%2Fupload%2F20130106%2F8a5f0a87cbfcd6e2b997d3a69141dc36.jpg">
              <a:extLst>
                <a:ext uri="{FF2B5EF4-FFF2-40B4-BE49-F238E27FC236}">
                  <a16:creationId xmlns:a16="http://schemas.microsoft.com/office/drawing/2014/main" id="{F1009640-5699-4208-B599-0D17F7E66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3920" y="2561295"/>
              <a:ext cx="1350252" cy="917322"/>
            </a:xfrm>
            <a:prstGeom prst="rect">
              <a:avLst/>
            </a:prstGeom>
            <a:noFill/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31A8207-89A9-4C01-8864-3024DA32C6CB}"/>
              </a:ext>
            </a:extLst>
          </p:cNvPr>
          <p:cNvGrpSpPr/>
          <p:nvPr/>
        </p:nvGrpSpPr>
        <p:grpSpPr>
          <a:xfrm>
            <a:off x="577584" y="4264080"/>
            <a:ext cx="2772407" cy="1932069"/>
            <a:chOff x="1794123" y="3897038"/>
            <a:chExt cx="2376264" cy="1656000"/>
          </a:xfrm>
        </p:grpSpPr>
        <p:pic>
          <p:nvPicPr>
            <p:cNvPr id="6" name="Picture 2" descr="https://timgsa.baidu.com/timg?image&amp;quality=80&amp;size=b9999_10000&amp;sec=1528951260019&amp;di=4d23b66d4f1089313b23f9ecc3faa0b5&amp;imgtype=0&amp;src=http%3A%2F%2Fnews.gcchina.com%2Fupload%2FNews%2F2017-10-11%2F201710119723830gu37v.jpg">
              <a:extLst>
                <a:ext uri="{FF2B5EF4-FFF2-40B4-BE49-F238E27FC236}">
                  <a16:creationId xmlns:a16="http://schemas.microsoft.com/office/drawing/2014/main" id="{BD83C492-AC1E-4B35-9986-B7846FBDC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4123" y="3897038"/>
              <a:ext cx="2376264" cy="1656000"/>
            </a:xfrm>
            <a:prstGeom prst="rect">
              <a:avLst/>
            </a:prstGeom>
            <a:noFill/>
          </p:spPr>
        </p:pic>
        <p:pic>
          <p:nvPicPr>
            <p:cNvPr id="9" name="Picture 10" descr="https://timgsa.baidu.com/timg?image&amp;quality=80&amp;size=b9999_10000&amp;sec=1528951626551&amp;di=e51e79f39d885d004b984df42cbb8036&amp;imgtype=0&amp;src=http%3A%2F%2Fimgsrc.baidu.com%2Fimgad%2Fpic%2Fitem%2Fc2cec3fdfc039245cf6b7e928d94a4c27c1e2554.jpg">
              <a:extLst>
                <a:ext uri="{FF2B5EF4-FFF2-40B4-BE49-F238E27FC236}">
                  <a16:creationId xmlns:a16="http://schemas.microsoft.com/office/drawing/2014/main" id="{BEB66786-5089-48F4-8B5D-297764B98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7706" y="4644230"/>
              <a:ext cx="1322681" cy="908808"/>
            </a:xfrm>
            <a:prstGeom prst="rect">
              <a:avLst/>
            </a:prstGeom>
            <a:noFill/>
          </p:spPr>
        </p:pic>
      </p:grpSp>
      <p:sp>
        <p:nvSpPr>
          <p:cNvPr id="10" name="文本框 1">
            <a:extLst>
              <a:ext uri="{FF2B5EF4-FFF2-40B4-BE49-F238E27FC236}">
                <a16:creationId xmlns:a16="http://schemas.microsoft.com/office/drawing/2014/main" id="{CD462EA9-8F5D-474A-8C5A-5BCF32C2FF19}"/>
              </a:ext>
            </a:extLst>
          </p:cNvPr>
          <p:cNvSpPr txBox="1"/>
          <p:nvPr/>
        </p:nvSpPr>
        <p:spPr>
          <a:xfrm>
            <a:off x="4428319" y="6328246"/>
            <a:ext cx="2749196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>
                <a:cs typeface="+mn-ea"/>
                <a:sym typeface="+mn-lt"/>
              </a:rPr>
              <a:t> Wang et al., </a:t>
            </a:r>
            <a:r>
              <a:rPr lang="en-US" altLang="zh-CN" sz="1600" b="1" i="1" dirty="0">
                <a:cs typeface="+mn-ea"/>
                <a:sym typeface="+mn-lt"/>
              </a:rPr>
              <a:t>Nature</a:t>
            </a:r>
            <a:r>
              <a:rPr lang="en-US" altLang="zh-CN" sz="1600" dirty="0">
                <a:cs typeface="+mn-ea"/>
                <a:sym typeface="+mn-lt"/>
              </a:rPr>
              <a:t>, 2018 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ED812248-6FD0-4180-A695-6C78C8D46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652" y="1954430"/>
            <a:ext cx="3754530" cy="4274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 2">
            <a:extLst>
              <a:ext uri="{FF2B5EF4-FFF2-40B4-BE49-F238E27FC236}">
                <a16:creationId xmlns:a16="http://schemas.microsoft.com/office/drawing/2014/main" id="{CFE59B46-DA35-4574-B8C0-2434C3D9A1A7}"/>
              </a:ext>
            </a:extLst>
          </p:cNvPr>
          <p:cNvGrpSpPr/>
          <p:nvPr/>
        </p:nvGrpSpPr>
        <p:grpSpPr>
          <a:xfrm>
            <a:off x="7989338" y="2200760"/>
            <a:ext cx="3272319" cy="4002432"/>
            <a:chOff x="6891867" y="1236685"/>
            <a:chExt cx="1835167" cy="2182986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F4E24212-8928-45A0-9792-BC9AC53C9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078133" y="1317367"/>
              <a:ext cx="1648901" cy="2102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083335E4-CAAD-4538-8B42-1CF787059501}"/>
                </a:ext>
              </a:extLst>
            </p:cNvPr>
            <p:cNvSpPr/>
            <p:nvPr/>
          </p:nvSpPr>
          <p:spPr>
            <a:xfrm>
              <a:off x="6891867" y="1236685"/>
              <a:ext cx="404541" cy="513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6" name="Rectangle 16">
            <a:extLst>
              <a:ext uri="{FF2B5EF4-FFF2-40B4-BE49-F238E27FC236}">
                <a16:creationId xmlns:a16="http://schemas.microsoft.com/office/drawing/2014/main" id="{A76D95E4-D0A1-4398-838D-550178EB2E9E}"/>
              </a:ext>
            </a:extLst>
          </p:cNvPr>
          <p:cNvSpPr/>
          <p:nvPr/>
        </p:nvSpPr>
        <p:spPr>
          <a:xfrm>
            <a:off x="3752967" y="1908802"/>
            <a:ext cx="544817" cy="7178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7" name="文本框 1">
            <a:extLst>
              <a:ext uri="{FF2B5EF4-FFF2-40B4-BE49-F238E27FC236}">
                <a16:creationId xmlns:a16="http://schemas.microsoft.com/office/drawing/2014/main" id="{DDA88819-2C2C-4D90-832D-76C0B8F7D927}"/>
              </a:ext>
            </a:extLst>
          </p:cNvPr>
          <p:cNvSpPr txBox="1"/>
          <p:nvPr/>
        </p:nvSpPr>
        <p:spPr>
          <a:xfrm>
            <a:off x="7135752" y="5853532"/>
            <a:ext cx="2240181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000" b="1" dirty="0">
                <a:solidFill>
                  <a:srgbClr val="FF0000"/>
                </a:solidFill>
                <a:cs typeface="+mn-ea"/>
                <a:sym typeface="+mn-lt"/>
              </a:rPr>
              <a:t>根系微生物组？</a:t>
            </a:r>
            <a:endParaRPr kumimoji="1" lang="en-US" altLang="zh-CN" sz="2000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8" name="TextBox 76">
            <a:extLst>
              <a:ext uri="{FF2B5EF4-FFF2-40B4-BE49-F238E27FC236}">
                <a16:creationId xmlns:a16="http://schemas.microsoft.com/office/drawing/2014/main" id="{EE9C175D-F1A1-45A8-A96B-25F4B12CB9D2}"/>
              </a:ext>
            </a:extLst>
          </p:cNvPr>
          <p:cNvSpPr txBox="1"/>
          <p:nvPr/>
        </p:nvSpPr>
        <p:spPr>
          <a:xfrm>
            <a:off x="1274549" y="1560626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cs typeface="+mn-ea"/>
                <a:sym typeface="+mn-lt"/>
              </a:rPr>
              <a:t>籼 </a:t>
            </a:r>
            <a:r>
              <a:rPr lang="en-US" altLang="zh-CN" sz="2000" b="1" i="1" dirty="0">
                <a:cs typeface="+mn-ea"/>
                <a:sym typeface="+mn-lt"/>
              </a:rPr>
              <a:t>indica</a:t>
            </a:r>
            <a:endParaRPr lang="zh-CN" altLang="en-US" sz="2000" b="1" i="1" dirty="0">
              <a:cs typeface="+mn-ea"/>
              <a:sym typeface="+mn-lt"/>
            </a:endParaRPr>
          </a:p>
        </p:txBody>
      </p:sp>
      <p:sp>
        <p:nvSpPr>
          <p:cNvPr id="21" name="文本框 1">
            <a:extLst>
              <a:ext uri="{FF2B5EF4-FFF2-40B4-BE49-F238E27FC236}">
                <a16:creationId xmlns:a16="http://schemas.microsoft.com/office/drawing/2014/main" id="{C169D026-3B77-417D-808B-5F3E5EAE4C9E}"/>
              </a:ext>
            </a:extLst>
          </p:cNvPr>
          <p:cNvSpPr txBox="1"/>
          <p:nvPr/>
        </p:nvSpPr>
        <p:spPr>
          <a:xfrm>
            <a:off x="7989338" y="6328246"/>
            <a:ext cx="3768397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>
                <a:cs typeface="+mn-ea"/>
                <a:sym typeface="+mn-lt"/>
              </a:rPr>
              <a:t>Hu et al., </a:t>
            </a:r>
            <a:r>
              <a:rPr lang="en-US" altLang="zh-CN" sz="1600" b="1" i="1" dirty="0">
                <a:cs typeface="+mn-ea"/>
                <a:sym typeface="+mn-lt"/>
              </a:rPr>
              <a:t>Nature Genetics</a:t>
            </a:r>
            <a:r>
              <a:rPr lang="en-US" altLang="zh-CN" sz="1600" dirty="0">
                <a:cs typeface="+mn-ea"/>
                <a:sym typeface="+mn-lt"/>
              </a:rPr>
              <a:t>, 2015</a:t>
            </a:r>
          </a:p>
        </p:txBody>
      </p:sp>
      <p:sp>
        <p:nvSpPr>
          <p:cNvPr id="22" name="文本框 1">
            <a:extLst>
              <a:ext uri="{FF2B5EF4-FFF2-40B4-BE49-F238E27FC236}">
                <a16:creationId xmlns:a16="http://schemas.microsoft.com/office/drawing/2014/main" id="{66D5C425-393E-4D41-8B17-2CC8B786EC4E}"/>
              </a:ext>
            </a:extLst>
          </p:cNvPr>
          <p:cNvSpPr txBox="1"/>
          <p:nvPr/>
        </p:nvSpPr>
        <p:spPr>
          <a:xfrm>
            <a:off x="4657526" y="1518564"/>
            <a:ext cx="2662913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000" b="1" dirty="0">
                <a:cs typeface="+mn-ea"/>
                <a:sym typeface="+mn-lt"/>
              </a:rPr>
              <a:t>基因组群体结构不同</a:t>
            </a:r>
            <a:endParaRPr kumimoji="1" lang="en-US" altLang="zh-CN" sz="2000" b="1" dirty="0">
              <a:cs typeface="+mn-ea"/>
              <a:sym typeface="+mn-lt"/>
            </a:endParaRPr>
          </a:p>
        </p:txBody>
      </p:sp>
      <p:sp>
        <p:nvSpPr>
          <p:cNvPr id="12" name="文本框 1">
            <a:extLst>
              <a:ext uri="{FF2B5EF4-FFF2-40B4-BE49-F238E27FC236}">
                <a16:creationId xmlns:a16="http://schemas.microsoft.com/office/drawing/2014/main" id="{C943C732-A9DC-436A-B58D-684315133640}"/>
              </a:ext>
            </a:extLst>
          </p:cNvPr>
          <p:cNvSpPr txBox="1"/>
          <p:nvPr/>
        </p:nvSpPr>
        <p:spPr>
          <a:xfrm>
            <a:off x="8321588" y="1553193"/>
            <a:ext cx="3389471" cy="79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000" b="1" dirty="0">
                <a:cs typeface="+mn-ea"/>
                <a:sym typeface="+mn-lt"/>
              </a:rPr>
              <a:t>氮利用效率不同</a:t>
            </a:r>
            <a:endParaRPr kumimoji="1" lang="en-US" altLang="zh-CN" sz="2000" b="1" dirty="0"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2000" b="1" dirty="0">
                <a:cs typeface="+mn-ea"/>
                <a:sym typeface="+mn-lt"/>
              </a:rPr>
              <a:t>籼稻 </a:t>
            </a:r>
            <a:r>
              <a:rPr kumimoji="1" lang="en-US" altLang="zh-CN" sz="2000" b="1" dirty="0">
                <a:cs typeface="+mn-ea"/>
                <a:sym typeface="+mn-lt"/>
              </a:rPr>
              <a:t>&gt; </a:t>
            </a:r>
            <a:r>
              <a:rPr kumimoji="1" lang="zh-CN" altLang="en-US" sz="2000" b="1" dirty="0">
                <a:cs typeface="+mn-ea"/>
                <a:sym typeface="+mn-lt"/>
              </a:rPr>
              <a:t>粳稻 </a:t>
            </a:r>
            <a:r>
              <a:rPr kumimoji="1" lang="en-US" altLang="zh-CN" sz="2000" b="1" dirty="0">
                <a:cs typeface="+mn-ea"/>
                <a:sym typeface="+mn-lt"/>
              </a:rPr>
              <a:t>(</a:t>
            </a:r>
            <a:r>
              <a:rPr kumimoji="1" lang="zh-CN" altLang="en-US" sz="2000" b="1" dirty="0">
                <a:cs typeface="+mn-ea"/>
                <a:sym typeface="+mn-lt"/>
              </a:rPr>
              <a:t>如</a:t>
            </a:r>
            <a:r>
              <a:rPr kumimoji="1" lang="en-US" altLang="zh-CN" sz="2000" b="1" dirty="0">
                <a:cs typeface="+mn-ea"/>
                <a:sym typeface="+mn-lt"/>
              </a:rPr>
              <a:t>:</a:t>
            </a:r>
            <a:r>
              <a:rPr kumimoji="1" lang="en-US" altLang="zh-CN" sz="2000" b="1" i="1" dirty="0">
                <a:cs typeface="+mn-ea"/>
                <a:sym typeface="+mn-lt"/>
              </a:rPr>
              <a:t>NRT1.1B</a:t>
            </a:r>
            <a:r>
              <a:rPr kumimoji="1" lang="en-US" altLang="zh-CN" sz="2000" b="1" dirty="0">
                <a:cs typeface="+mn-ea"/>
                <a:sym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863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0A3B72F-5E23-4D9E-9D73-19F3CC7D6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22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195F463-ADC3-4F0E-831F-0CAA2857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田间种植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68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种籼稻和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27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种粳稻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CFD4B7-8D0C-4CEE-AB3D-7039256492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170" y="2239100"/>
            <a:ext cx="6124084" cy="3172757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A2C1035A-43A0-41E1-8643-897C4290B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3134" y="1517241"/>
            <a:ext cx="4766176" cy="4806492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6E7BE156-23E6-4F66-94BF-CB487ACA656E}"/>
              </a:ext>
            </a:extLst>
          </p:cNvPr>
          <p:cNvSpPr/>
          <p:nvPr/>
        </p:nvSpPr>
        <p:spPr>
          <a:xfrm>
            <a:off x="6623134" y="1446143"/>
            <a:ext cx="544817" cy="7178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8E7BB7-A848-4D27-B57A-9ED3008F8B7A}"/>
              </a:ext>
            </a:extLst>
          </p:cNvPr>
          <p:cNvSpPr txBox="1"/>
          <p:nvPr/>
        </p:nvSpPr>
        <p:spPr>
          <a:xfrm>
            <a:off x="1376570" y="5685183"/>
            <a:ext cx="5246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收集的</a:t>
            </a:r>
            <a:r>
              <a:rPr lang="en-US" altLang="zh-CN" sz="2000" dirty="0">
                <a:cs typeface="+mn-ea"/>
                <a:sym typeface="+mn-lt"/>
              </a:rPr>
              <a:t>95</a:t>
            </a:r>
            <a:r>
              <a:rPr lang="zh-CN" altLang="en-US" sz="2000" dirty="0">
                <a:cs typeface="+mn-ea"/>
                <a:sym typeface="+mn-lt"/>
              </a:rPr>
              <a:t>个品种来源于</a:t>
            </a:r>
            <a:r>
              <a:rPr lang="en-US" altLang="zh-CN" sz="2000" dirty="0">
                <a:cs typeface="+mn-ea"/>
                <a:sym typeface="+mn-lt"/>
              </a:rPr>
              <a:t>48</a:t>
            </a:r>
            <a:r>
              <a:rPr lang="zh-CN" altLang="en-US" sz="2000" dirty="0">
                <a:cs typeface="+mn-ea"/>
                <a:sym typeface="+mn-lt"/>
              </a:rPr>
              <a:t>个国家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E7649E2C-0D86-48A5-9CE9-8716F8BF31BE}"/>
              </a:ext>
            </a:extLst>
          </p:cNvPr>
          <p:cNvSpPr txBox="1"/>
          <p:nvPr/>
        </p:nvSpPr>
        <p:spPr>
          <a:xfrm>
            <a:off x="3803400" y="6441117"/>
            <a:ext cx="4084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cs typeface="+mn-ea"/>
                <a:sym typeface="+mn-lt"/>
              </a:rPr>
              <a:t>Zhang et al., </a:t>
            </a:r>
            <a:r>
              <a:rPr lang="en-US" altLang="zh-CN" sz="1600" b="1" i="1" dirty="0">
                <a:cs typeface="+mn-ea"/>
                <a:sym typeface="+mn-lt"/>
              </a:rPr>
              <a:t>Nature Biotechnology</a:t>
            </a:r>
            <a:r>
              <a:rPr lang="en-US" altLang="zh-CN" sz="1600" dirty="0">
                <a:cs typeface="+mn-ea"/>
                <a:sym typeface="+mn-lt"/>
              </a:rPr>
              <a:t>,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2019</a:t>
            </a:r>
            <a:endParaRPr lang="en-US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550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6B70A4F-029B-4A24-A332-F6DC4161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23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50B228D-A84C-4943-B560-E66143FA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籼粳稻形成不同的根系微生物组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0713A53-97E3-4296-A342-BE065185E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8" y="2084959"/>
            <a:ext cx="10939783" cy="4141906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3363961-CD28-4D62-8C8A-D72244E61C6D}"/>
              </a:ext>
            </a:extLst>
          </p:cNvPr>
          <p:cNvSpPr txBox="1"/>
          <p:nvPr/>
        </p:nvSpPr>
        <p:spPr>
          <a:xfrm>
            <a:off x="3803400" y="6441117"/>
            <a:ext cx="4084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cs typeface="+mn-ea"/>
                <a:sym typeface="+mn-lt"/>
              </a:rPr>
              <a:t>Zhang et al., </a:t>
            </a:r>
            <a:r>
              <a:rPr lang="en-US" altLang="zh-CN" sz="1600" b="1" i="1" dirty="0">
                <a:cs typeface="+mn-ea"/>
                <a:sym typeface="+mn-lt"/>
              </a:rPr>
              <a:t>Nature Biotechnology</a:t>
            </a:r>
            <a:r>
              <a:rPr lang="en-US" altLang="zh-CN" sz="1600" dirty="0">
                <a:cs typeface="+mn-ea"/>
                <a:sym typeface="+mn-lt"/>
              </a:rPr>
              <a:t>,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2019</a:t>
            </a:r>
            <a:endParaRPr lang="en-US" sz="1600" dirty="0">
              <a:cs typeface="+mn-ea"/>
              <a:sym typeface="+mn-lt"/>
            </a:endParaRP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FC48F6E5-EE90-4DE4-A2DD-A99BAA73B8AD}"/>
              </a:ext>
            </a:extLst>
          </p:cNvPr>
          <p:cNvSpPr/>
          <p:nvPr/>
        </p:nvSpPr>
        <p:spPr>
          <a:xfrm>
            <a:off x="663723" y="2266121"/>
            <a:ext cx="544817" cy="550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06AABBC5-6FD1-4EFD-A721-7A4D58970281}"/>
              </a:ext>
            </a:extLst>
          </p:cNvPr>
          <p:cNvSpPr/>
          <p:nvPr/>
        </p:nvSpPr>
        <p:spPr>
          <a:xfrm>
            <a:off x="6010974" y="2084959"/>
            <a:ext cx="544817" cy="7178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8935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4C39B7C-76E4-4DA3-8F1A-BE6AF7ED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24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329AEB9-6D3D-489C-B37C-2055FBE90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籼稻中富集更多氮代谢相关细菌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A552A2E-46E1-45B0-A7C3-6FFEB2F5D9B8}"/>
              </a:ext>
            </a:extLst>
          </p:cNvPr>
          <p:cNvGrpSpPr/>
          <p:nvPr/>
        </p:nvGrpSpPr>
        <p:grpSpPr>
          <a:xfrm>
            <a:off x="2222867" y="1546737"/>
            <a:ext cx="7341286" cy="4737945"/>
            <a:chOff x="2784870" y="2301012"/>
            <a:chExt cx="3809028" cy="2723305"/>
          </a:xfrm>
        </p:grpSpPr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AD67EF53-837C-4848-86D3-66DB6F39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37" y="2301012"/>
              <a:ext cx="3545861" cy="1688505"/>
            </a:xfrm>
            <a:prstGeom prst="rect">
              <a:avLst/>
            </a:prstGeom>
          </p:spPr>
        </p:pic>
        <p:sp>
          <p:nvSpPr>
            <p:cNvPr id="31" name="TextBox 51">
              <a:extLst>
                <a:ext uri="{FF2B5EF4-FFF2-40B4-BE49-F238E27FC236}">
                  <a16:creationId xmlns:a16="http://schemas.microsoft.com/office/drawing/2014/main" id="{BE1B860F-1D72-47F1-95E9-A618258333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393333" y="2758906"/>
              <a:ext cx="990672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籼</a:t>
              </a:r>
              <a:r>
                <a:rPr lang="zh-CN" altLang="en-US" sz="2000" dirty="0">
                  <a:latin typeface="+mn-lt"/>
                  <a:ea typeface="+mn-ea"/>
                  <a:cs typeface="+mn-ea"/>
                  <a:sym typeface="+mn-lt"/>
                </a:rPr>
                <a:t>稻</a:t>
              </a:r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富集细菌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TextBox 51">
              <a:extLst>
                <a:ext uri="{FF2B5EF4-FFF2-40B4-BE49-F238E27FC236}">
                  <a16:creationId xmlns:a16="http://schemas.microsoft.com/office/drawing/2014/main" id="{F7ACA467-A1FD-44E1-AD3A-5740922603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393333" y="4120569"/>
              <a:ext cx="990672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粳</a:t>
              </a:r>
              <a:r>
                <a:rPr lang="zh-CN" altLang="en-US" sz="2000" dirty="0">
                  <a:latin typeface="+mn-lt"/>
                  <a:ea typeface="+mn-ea"/>
                  <a:cs typeface="+mn-ea"/>
                  <a:sym typeface="+mn-lt"/>
                </a:rPr>
                <a:t>稻</a:t>
              </a:r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富集细菌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TextBox 51">
              <a:extLst>
                <a:ext uri="{FF2B5EF4-FFF2-40B4-BE49-F238E27FC236}">
                  <a16:creationId xmlns:a16="http://schemas.microsoft.com/office/drawing/2014/main" id="{4B1A8CC7-4864-45E3-8E69-998FDB6ACD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714779" y="4341825"/>
              <a:ext cx="843250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 dirty="0">
                  <a:latin typeface="+mn-lt"/>
                  <a:ea typeface="+mn-ea"/>
                  <a:cs typeface="+mn-ea"/>
                  <a:sym typeface="+mn-lt"/>
                </a:rPr>
                <a:t>木聚糖分解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4" name="TextBox 51">
              <a:extLst>
                <a:ext uri="{FF2B5EF4-FFF2-40B4-BE49-F238E27FC236}">
                  <a16:creationId xmlns:a16="http://schemas.microsoft.com/office/drawing/2014/main" id="{0DFA6D13-DCBD-498E-ACC6-A25078C91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019793" y="4258469"/>
              <a:ext cx="695829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溶纤作用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TextBox 51">
              <a:extLst>
                <a:ext uri="{FF2B5EF4-FFF2-40B4-BE49-F238E27FC236}">
                  <a16:creationId xmlns:a16="http://schemas.microsoft.com/office/drawing/2014/main" id="{6DF3A121-4C81-4796-AD35-3E1B1E0569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316526" y="4175113"/>
              <a:ext cx="548407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硫呼吸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TextBox 51">
              <a:extLst>
                <a:ext uri="{FF2B5EF4-FFF2-40B4-BE49-F238E27FC236}">
                  <a16:creationId xmlns:a16="http://schemas.microsoft.com/office/drawing/2014/main" id="{C069B504-681C-4BED-9C4F-D71B7A8D5F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528072" y="4175113"/>
              <a:ext cx="548407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硫氧化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TextBox 51">
              <a:extLst>
                <a:ext uri="{FF2B5EF4-FFF2-40B4-BE49-F238E27FC236}">
                  <a16:creationId xmlns:a16="http://schemas.microsoft.com/office/drawing/2014/main" id="{52F66493-C926-4FAE-AEF9-6DEE0B799D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794020" y="4341825"/>
              <a:ext cx="843250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硝酸盐氨化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TextBox 51">
              <a:extLst>
                <a:ext uri="{FF2B5EF4-FFF2-40B4-BE49-F238E27FC236}">
                  <a16:creationId xmlns:a16="http://schemas.microsoft.com/office/drawing/2014/main" id="{0DD75A4C-427D-4819-8D7E-9C48B465C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728270" y="4175113"/>
              <a:ext cx="548407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氢氧化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TextBox 51">
              <a:extLst>
                <a:ext uri="{FF2B5EF4-FFF2-40B4-BE49-F238E27FC236}">
                  <a16:creationId xmlns:a16="http://schemas.microsoft.com/office/drawing/2014/main" id="{31656317-E856-4466-83C5-22FA4B135F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918881" y="4425182"/>
              <a:ext cx="990672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 dirty="0">
                  <a:latin typeface="+mn-lt"/>
                  <a:ea typeface="+mn-ea"/>
                  <a:cs typeface="+mn-ea"/>
                  <a:sym typeface="+mn-lt"/>
                </a:rPr>
                <a:t>亚硝酸盐氨化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" name="TextBox 51">
              <a:extLst>
                <a:ext uri="{FF2B5EF4-FFF2-40B4-BE49-F238E27FC236}">
                  <a16:creationId xmlns:a16="http://schemas.microsoft.com/office/drawing/2014/main" id="{C5EAE209-A457-44E3-AD4C-B08115C1E8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174487" y="4341825"/>
              <a:ext cx="843250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硝酸盐呼吸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TextBox 51">
              <a:extLst>
                <a:ext uri="{FF2B5EF4-FFF2-40B4-BE49-F238E27FC236}">
                  <a16:creationId xmlns:a16="http://schemas.microsoft.com/office/drawing/2014/main" id="{BB05B4E9-6722-44DF-B6A7-6EA97CA4BD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304719" y="4425182"/>
              <a:ext cx="990672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亚硝酸盐呼吸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" name="TextBox 51">
              <a:extLst>
                <a:ext uri="{FF2B5EF4-FFF2-40B4-BE49-F238E27FC236}">
                  <a16:creationId xmlns:a16="http://schemas.microsoft.com/office/drawing/2014/main" id="{D28C33DA-248F-4C14-9199-CBADAB886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739001" y="4175113"/>
              <a:ext cx="548407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氮呼吸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TextBox 51">
              <a:extLst>
                <a:ext uri="{FF2B5EF4-FFF2-40B4-BE49-F238E27FC236}">
                  <a16:creationId xmlns:a16="http://schemas.microsoft.com/office/drawing/2014/main" id="{CC0E6C49-74B2-417A-9C89-EE609F0233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948203" y="4175113"/>
              <a:ext cx="548407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锰呼吸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TextBox 51">
              <a:extLst>
                <a:ext uri="{FF2B5EF4-FFF2-40B4-BE49-F238E27FC236}">
                  <a16:creationId xmlns:a16="http://schemas.microsoft.com/office/drawing/2014/main" id="{B26B0234-3028-423E-933F-88BCB9E07A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159786" y="4175113"/>
              <a:ext cx="548407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铁呼吸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" name="TextBox 51">
              <a:extLst>
                <a:ext uri="{FF2B5EF4-FFF2-40B4-BE49-F238E27FC236}">
                  <a16:creationId xmlns:a16="http://schemas.microsoft.com/office/drawing/2014/main" id="{B3D0F677-A802-4162-84C3-7C5470D0DC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221567" y="4341825"/>
              <a:ext cx="843250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砷酸盐呼吸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TextBox 51">
              <a:extLst>
                <a:ext uri="{FF2B5EF4-FFF2-40B4-BE49-F238E27FC236}">
                  <a16:creationId xmlns:a16="http://schemas.microsoft.com/office/drawing/2014/main" id="{F92328F0-A773-4755-BDC5-D314E5235B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350357" y="4425182"/>
              <a:ext cx="990672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延胡索酸呼吸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TextBox 51">
              <a:extLst>
                <a:ext uri="{FF2B5EF4-FFF2-40B4-BE49-F238E27FC236}">
                  <a16:creationId xmlns:a16="http://schemas.microsoft.com/office/drawing/2014/main" id="{18A9AAED-CF70-4AEB-A21A-B18AB6B9E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646996" y="4341825"/>
              <a:ext cx="843250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石油烃降解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TextBox 51">
              <a:extLst>
                <a:ext uri="{FF2B5EF4-FFF2-40B4-BE49-F238E27FC236}">
                  <a16:creationId xmlns:a16="http://schemas.microsoft.com/office/drawing/2014/main" id="{2165A229-552D-49DA-8B1D-D1528F80AA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855503" y="4341825"/>
              <a:ext cx="843250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芳香族降解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TextBox 51">
              <a:extLst>
                <a:ext uri="{FF2B5EF4-FFF2-40B4-BE49-F238E27FC236}">
                  <a16:creationId xmlns:a16="http://schemas.microsoft.com/office/drawing/2014/main" id="{2C5953AE-564D-4898-9F54-C9C6769F75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6276745" y="4091757"/>
              <a:ext cx="400986" cy="20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/>
              <a:r>
                <a:rPr lang="ja-JP" altLang="en-US" sz="2000">
                  <a:latin typeface="+mn-lt"/>
                  <a:ea typeface="+mn-ea"/>
                  <a:cs typeface="+mn-ea"/>
                  <a:sym typeface="+mn-lt"/>
                </a:rPr>
                <a:t>发酵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1" name="TextBox 7">
            <a:extLst>
              <a:ext uri="{FF2B5EF4-FFF2-40B4-BE49-F238E27FC236}">
                <a16:creationId xmlns:a16="http://schemas.microsoft.com/office/drawing/2014/main" id="{5C46D95A-49FF-4A09-B16F-CD384D0136E1}"/>
              </a:ext>
            </a:extLst>
          </p:cNvPr>
          <p:cNvSpPr txBox="1"/>
          <p:nvPr/>
        </p:nvSpPr>
        <p:spPr>
          <a:xfrm>
            <a:off x="3803400" y="6441117"/>
            <a:ext cx="4084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cs typeface="+mn-ea"/>
                <a:sym typeface="+mn-lt"/>
              </a:rPr>
              <a:t>Zhang et al., </a:t>
            </a:r>
            <a:r>
              <a:rPr lang="en-US" altLang="zh-CN" sz="1600" b="1" i="1" dirty="0">
                <a:cs typeface="+mn-ea"/>
                <a:sym typeface="+mn-lt"/>
              </a:rPr>
              <a:t>Nature Biotechnology</a:t>
            </a:r>
            <a:r>
              <a:rPr lang="en-US" altLang="zh-CN" sz="1600" dirty="0">
                <a:cs typeface="+mn-ea"/>
                <a:sym typeface="+mn-lt"/>
              </a:rPr>
              <a:t>,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2019</a:t>
            </a:r>
            <a:endParaRPr lang="en-US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1274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947BC3B-1E2F-4A2D-B0B3-CF0D7B766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25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9788A88-8759-4A0F-AC4E-FE088135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水稻氮转运基因</a:t>
            </a:r>
            <a:r>
              <a:rPr lang="en-US" altLang="zh-CN" i="1" dirty="0">
                <a:latin typeface="+mn-lt"/>
                <a:ea typeface="+mn-ea"/>
                <a:cs typeface="+mn-ea"/>
                <a:sym typeface="+mn-lt"/>
              </a:rPr>
              <a:t>NRT1.1B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调控微生物组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38FF8C7-E81C-4EBC-A108-A7C6A0C29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167"/>
          <a:stretch/>
        </p:blipFill>
        <p:spPr>
          <a:xfrm>
            <a:off x="884993" y="1965832"/>
            <a:ext cx="4714461" cy="4196337"/>
          </a:xfrm>
          <a:prstGeom prst="rect">
            <a:avLst/>
          </a:prstGeom>
        </p:spPr>
      </p:pic>
      <p:sp>
        <p:nvSpPr>
          <p:cNvPr id="6" name="Rectangle 23">
            <a:extLst>
              <a:ext uri="{FF2B5EF4-FFF2-40B4-BE49-F238E27FC236}">
                <a16:creationId xmlns:a16="http://schemas.microsoft.com/office/drawing/2014/main" id="{EF89F085-827A-425F-A1B6-2A827B4350A1}"/>
              </a:ext>
            </a:extLst>
          </p:cNvPr>
          <p:cNvSpPr/>
          <p:nvPr/>
        </p:nvSpPr>
        <p:spPr>
          <a:xfrm>
            <a:off x="838200" y="1965832"/>
            <a:ext cx="371959" cy="5678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6044EB5B-1AB3-4DA5-BCCC-00616195EBF4}"/>
              </a:ext>
            </a:extLst>
          </p:cNvPr>
          <p:cNvSpPr/>
          <p:nvPr/>
        </p:nvSpPr>
        <p:spPr>
          <a:xfrm>
            <a:off x="838200" y="1965832"/>
            <a:ext cx="371959" cy="5678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B8AA14E4-7149-4E1C-8EBE-897DB89DBA49}"/>
              </a:ext>
            </a:extLst>
          </p:cNvPr>
          <p:cNvSpPr txBox="1"/>
          <p:nvPr/>
        </p:nvSpPr>
        <p:spPr>
          <a:xfrm>
            <a:off x="3803400" y="6441117"/>
            <a:ext cx="4084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cs typeface="+mn-ea"/>
                <a:sym typeface="+mn-lt"/>
              </a:rPr>
              <a:t>Zhang et al., </a:t>
            </a:r>
            <a:r>
              <a:rPr lang="en-US" altLang="zh-CN" sz="1600" b="1" i="1" dirty="0">
                <a:cs typeface="+mn-ea"/>
                <a:sym typeface="+mn-lt"/>
              </a:rPr>
              <a:t>Nature Biotechnology</a:t>
            </a:r>
            <a:r>
              <a:rPr lang="en-US" altLang="zh-CN" sz="1600" dirty="0">
                <a:cs typeface="+mn-ea"/>
                <a:sym typeface="+mn-lt"/>
              </a:rPr>
              <a:t>,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2019</a:t>
            </a:r>
            <a:endParaRPr lang="en-US" sz="1600" dirty="0">
              <a:cs typeface="+mn-ea"/>
              <a:sym typeface="+mn-lt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4BD3593A-2024-48CA-899C-6EE018D78550}"/>
              </a:ext>
            </a:extLst>
          </p:cNvPr>
          <p:cNvSpPr/>
          <p:nvPr/>
        </p:nvSpPr>
        <p:spPr>
          <a:xfrm>
            <a:off x="6592545" y="1584353"/>
            <a:ext cx="371959" cy="5678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E29DC2-FE7B-4B57-AF36-3EC42A04AFA1}"/>
              </a:ext>
            </a:extLst>
          </p:cNvPr>
          <p:cNvSpPr txBox="1"/>
          <p:nvPr/>
        </p:nvSpPr>
        <p:spPr>
          <a:xfrm>
            <a:off x="6410925" y="5701478"/>
            <a:ext cx="5246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籼稻富集的细菌中</a:t>
            </a:r>
            <a:r>
              <a:rPr lang="en-US" altLang="zh-CN" sz="2000" dirty="0">
                <a:cs typeface="+mn-ea"/>
                <a:sym typeface="+mn-lt"/>
              </a:rPr>
              <a:t>50%</a:t>
            </a:r>
            <a:r>
              <a:rPr lang="zh-CN" altLang="en-US" sz="2000" dirty="0">
                <a:cs typeface="+mn-ea"/>
                <a:sym typeface="+mn-lt"/>
              </a:rPr>
              <a:t>在</a:t>
            </a:r>
            <a:r>
              <a:rPr lang="en-US" altLang="zh-CN" sz="2000" i="1" dirty="0">
                <a:cs typeface="+mn-ea"/>
                <a:sym typeface="+mn-lt"/>
              </a:rPr>
              <a:t>nrt1.1b</a:t>
            </a:r>
            <a:r>
              <a:rPr lang="zh-CN" altLang="en-US" sz="2000" dirty="0">
                <a:cs typeface="+mn-ea"/>
                <a:sym typeface="+mn-lt"/>
              </a:rPr>
              <a:t>中下调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17EC24B-DFC2-486B-A2FB-5045A0197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990" y="2069688"/>
            <a:ext cx="3473800" cy="3326871"/>
          </a:xfrm>
          <a:prstGeom prst="rect">
            <a:avLst/>
          </a:prstGeom>
        </p:spPr>
      </p:pic>
      <p:sp>
        <p:nvSpPr>
          <p:cNvPr id="15" name="TextBox 51">
            <a:extLst>
              <a:ext uri="{FF2B5EF4-FFF2-40B4-BE49-F238E27FC236}">
                <a16:creationId xmlns:a16="http://schemas.microsoft.com/office/drawing/2014/main" id="{29F73529-A4A4-48E3-A1D2-1AE4089DB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8430" y="2342314"/>
            <a:ext cx="118494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zh-CN" altLang="en-US" sz="1300" dirty="0">
                <a:latin typeface="+mn-lt"/>
                <a:ea typeface="+mn-ea"/>
                <a:cs typeface="+mn-ea"/>
                <a:sym typeface="+mn-lt"/>
              </a:rPr>
              <a:t>籼稻富集细菌</a:t>
            </a:r>
            <a:endParaRPr lang="en-US" altLang="zh-CN" sz="13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en-US" altLang="zh-CN" sz="1300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sz="1300" dirty="0">
                <a:latin typeface="+mn-lt"/>
                <a:ea typeface="+mn-ea"/>
                <a:cs typeface="+mn-ea"/>
                <a:sym typeface="+mn-lt"/>
              </a:rPr>
              <a:t>地块</a:t>
            </a:r>
            <a:r>
              <a:rPr lang="en-US" altLang="zh-CN" sz="1300" dirty="0">
                <a:latin typeface="+mn-lt"/>
                <a:ea typeface="+mn-ea"/>
                <a:cs typeface="+mn-ea"/>
                <a:sym typeface="+mn-lt"/>
              </a:rPr>
              <a:t>1)</a:t>
            </a:r>
            <a:endParaRPr lang="zh-CN" altLang="en-US" sz="13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TextBox 51">
            <a:extLst>
              <a:ext uri="{FF2B5EF4-FFF2-40B4-BE49-F238E27FC236}">
                <a16:creationId xmlns:a16="http://schemas.microsoft.com/office/drawing/2014/main" id="{541BDA98-60F4-4AA1-A066-5BE212879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7308" y="2342313"/>
            <a:ext cx="118494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zh-CN" altLang="en-US" sz="1300" dirty="0">
                <a:latin typeface="+mn-lt"/>
                <a:ea typeface="+mn-ea"/>
                <a:cs typeface="+mn-ea"/>
                <a:sym typeface="+mn-lt"/>
              </a:rPr>
              <a:t>籼稻富集细菌</a:t>
            </a:r>
            <a:endParaRPr lang="en-US" altLang="zh-CN" sz="1300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en-US" altLang="zh-CN" sz="1300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sz="1300" dirty="0">
                <a:latin typeface="+mn-lt"/>
                <a:ea typeface="+mn-ea"/>
                <a:cs typeface="+mn-ea"/>
                <a:sym typeface="+mn-lt"/>
              </a:rPr>
              <a:t>地块</a:t>
            </a:r>
            <a:r>
              <a:rPr lang="en-US" altLang="zh-CN" sz="1300" dirty="0">
                <a:latin typeface="+mn-lt"/>
                <a:ea typeface="+mn-ea"/>
                <a:cs typeface="+mn-ea"/>
                <a:sym typeface="+mn-lt"/>
              </a:rPr>
              <a:t>2)</a:t>
            </a:r>
            <a:endParaRPr lang="zh-CN" altLang="en-US" sz="13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TextBox 51">
            <a:extLst>
              <a:ext uri="{FF2B5EF4-FFF2-40B4-BE49-F238E27FC236}">
                <a16:creationId xmlns:a16="http://schemas.microsoft.com/office/drawing/2014/main" id="{6BA53EE6-1CC1-4FC5-82F8-A5DACB16A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5575" y="4510383"/>
            <a:ext cx="187262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zh-CN" sz="1300" i="1" dirty="0">
                <a:latin typeface="+mn-lt"/>
                <a:ea typeface="+mn-ea"/>
                <a:cs typeface="+mn-ea"/>
                <a:sym typeface="+mn-lt"/>
              </a:rPr>
              <a:t>nrt1.1b</a:t>
            </a:r>
            <a:r>
              <a:rPr lang="zh-CN" altLang="en-US" sz="1300" dirty="0">
                <a:latin typeface="+mn-lt"/>
                <a:ea typeface="+mn-ea"/>
                <a:cs typeface="+mn-ea"/>
                <a:sym typeface="+mn-lt"/>
              </a:rPr>
              <a:t>突变体下调细菌</a:t>
            </a:r>
          </a:p>
        </p:txBody>
      </p:sp>
    </p:spTree>
    <p:extLst>
      <p:ext uri="{BB962C8B-B14F-4D97-AF65-F5344CB8AC3E}">
        <p14:creationId xmlns:p14="http://schemas.microsoft.com/office/powerpoint/2010/main" val="3987927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30FB44E-7935-48D7-A807-D9AFE469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26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C2ED3C8-A5C2-4885-AFFE-A513DA7A9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分离培养细菌和功能验证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E6FEC75-7B84-479F-A99D-86CFFEA2F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191" y="1807778"/>
            <a:ext cx="4095000" cy="409500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44FF4A1-B8C7-40DE-801F-C6057FF7AC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590" y="1862217"/>
            <a:ext cx="5514221" cy="4106986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F0FB78DF-6BEA-42CE-BB96-AA5B1B6F717D}"/>
              </a:ext>
            </a:extLst>
          </p:cNvPr>
          <p:cNvSpPr/>
          <p:nvPr/>
        </p:nvSpPr>
        <p:spPr>
          <a:xfrm>
            <a:off x="5230044" y="4131770"/>
            <a:ext cx="293154" cy="447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452596EF-C751-4D6E-AA32-142C9E107A39}"/>
              </a:ext>
            </a:extLst>
          </p:cNvPr>
          <p:cNvSpPr/>
          <p:nvPr/>
        </p:nvSpPr>
        <p:spPr>
          <a:xfrm>
            <a:off x="5167025" y="2920319"/>
            <a:ext cx="293154" cy="447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4A2F5143-3D31-4ED2-8EF7-2EED7034762C}"/>
              </a:ext>
            </a:extLst>
          </p:cNvPr>
          <p:cNvSpPr/>
          <p:nvPr/>
        </p:nvSpPr>
        <p:spPr>
          <a:xfrm>
            <a:off x="5254785" y="1807778"/>
            <a:ext cx="205394" cy="2744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056947-E18E-4A50-81A9-CB2989AF1F31}"/>
              </a:ext>
            </a:extLst>
          </p:cNvPr>
          <p:cNvSpPr txBox="1"/>
          <p:nvPr/>
        </p:nvSpPr>
        <p:spPr>
          <a:xfrm>
            <a:off x="549612" y="5884636"/>
            <a:ext cx="5246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分离培养水稻根系</a:t>
            </a:r>
            <a:r>
              <a:rPr lang="en-US" altLang="zh-CN" sz="2000" dirty="0">
                <a:cs typeface="+mn-ea"/>
                <a:sym typeface="+mn-lt"/>
              </a:rPr>
              <a:t>70%</a:t>
            </a:r>
            <a:r>
              <a:rPr lang="zh-CN" altLang="en-US" sz="2000" dirty="0">
                <a:cs typeface="+mn-ea"/>
                <a:sym typeface="+mn-lt"/>
              </a:rPr>
              <a:t>的细菌种类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628E99-9B5A-4A1D-BF31-AEEB58E89421}"/>
              </a:ext>
            </a:extLst>
          </p:cNvPr>
          <p:cNvSpPr txBox="1"/>
          <p:nvPr/>
        </p:nvSpPr>
        <p:spPr>
          <a:xfrm>
            <a:off x="5460179" y="5904612"/>
            <a:ext cx="5246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水稻特异富集的细菌有助于吸收有机氮 </a:t>
            </a:r>
          </a:p>
        </p:txBody>
      </p:sp>
    </p:spTree>
    <p:extLst>
      <p:ext uri="{BB962C8B-B14F-4D97-AF65-F5344CB8AC3E}">
        <p14:creationId xmlns:p14="http://schemas.microsoft.com/office/powerpoint/2010/main" val="3881558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37304" y="442875"/>
            <a:ext cx="9593530" cy="1064812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解析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根系微生物组在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氮利用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中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的作用</a:t>
            </a:r>
          </a:p>
        </p:txBody>
      </p:sp>
      <p:sp>
        <p:nvSpPr>
          <p:cNvPr id="6" name="矩形 5"/>
          <p:cNvSpPr/>
          <p:nvPr/>
        </p:nvSpPr>
        <p:spPr>
          <a:xfrm>
            <a:off x="1536492" y="6193614"/>
            <a:ext cx="10655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cs typeface="+mn-ea"/>
                <a:sym typeface="+mn-lt"/>
              </a:rPr>
              <a:t>Jingying</a:t>
            </a:r>
            <a:r>
              <a:rPr lang="en-US" altLang="zh-CN" sz="1200" dirty="0">
                <a:cs typeface="+mn-ea"/>
                <a:sym typeface="+mn-lt"/>
              </a:rPr>
              <a:t> Zhang#, </a:t>
            </a:r>
            <a:r>
              <a:rPr lang="en-US" altLang="zh-CN" sz="1200" b="1" dirty="0">
                <a:cs typeface="+mn-ea"/>
                <a:sym typeface="+mn-lt"/>
              </a:rPr>
              <a:t>Yong-Xin Liu#</a:t>
            </a:r>
            <a:r>
              <a:rPr lang="en-US" altLang="zh-CN" sz="1200" dirty="0">
                <a:cs typeface="+mn-ea"/>
                <a:sym typeface="+mn-lt"/>
              </a:rPr>
              <a:t>, Na Zhang#, Bin Hu#, Tao </a:t>
            </a:r>
            <a:r>
              <a:rPr lang="en-US" altLang="zh-CN" sz="1200" dirty="0" err="1">
                <a:cs typeface="+mn-ea"/>
                <a:sym typeface="+mn-lt"/>
              </a:rPr>
              <a:t>Jin</a:t>
            </a:r>
            <a:r>
              <a:rPr lang="en-US" altLang="zh-CN" sz="1200" dirty="0">
                <a:cs typeface="+mn-ea"/>
                <a:sym typeface="+mn-lt"/>
              </a:rPr>
              <a:t>#, </a:t>
            </a:r>
            <a:r>
              <a:rPr lang="en-US" altLang="zh-CN" sz="1200" dirty="0" err="1">
                <a:cs typeface="+mn-ea"/>
                <a:sym typeface="+mn-lt"/>
              </a:rPr>
              <a:t>Haoran</a:t>
            </a:r>
            <a:r>
              <a:rPr lang="en-US" altLang="zh-CN" sz="1200" dirty="0">
                <a:cs typeface="+mn-ea"/>
                <a:sym typeface="+mn-lt"/>
              </a:rPr>
              <a:t> Xu, Yuan Qin, </a:t>
            </a:r>
            <a:r>
              <a:rPr lang="en-US" altLang="zh-CN" sz="1200" dirty="0" err="1">
                <a:cs typeface="+mn-ea"/>
                <a:sym typeface="+mn-lt"/>
              </a:rPr>
              <a:t>Pengxu</a:t>
            </a:r>
            <a:r>
              <a:rPr lang="en-US" altLang="zh-CN" sz="1200" dirty="0">
                <a:cs typeface="+mn-ea"/>
                <a:sym typeface="+mn-lt"/>
              </a:rPr>
              <a:t> Yan, </a:t>
            </a:r>
            <a:r>
              <a:rPr lang="en-US" altLang="zh-CN" sz="1200" dirty="0" err="1">
                <a:cs typeface="+mn-ea"/>
                <a:sym typeface="+mn-lt"/>
              </a:rPr>
              <a:t>Xiaoning</a:t>
            </a:r>
            <a:r>
              <a:rPr lang="en-US" altLang="zh-CN" sz="1200" dirty="0">
                <a:cs typeface="+mn-ea"/>
                <a:sym typeface="+mn-lt"/>
              </a:rPr>
              <a:t> Zhang,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Guo, Jing Hui, </a:t>
            </a:r>
            <a:r>
              <a:rPr lang="en-US" altLang="zh-CN" sz="1200" dirty="0" err="1">
                <a:cs typeface="+mn-ea"/>
                <a:sym typeface="+mn-lt"/>
              </a:rPr>
              <a:t>Shouyun</a:t>
            </a:r>
            <a:r>
              <a:rPr lang="en-US" altLang="zh-CN" sz="1200" dirty="0">
                <a:cs typeface="+mn-ea"/>
                <a:sym typeface="+mn-lt"/>
              </a:rPr>
              <a:t> Cao, Xin Wang, Chao Wang, Hui Wang, </a:t>
            </a:r>
            <a:r>
              <a:rPr lang="en-US" altLang="zh-CN" sz="1200" dirty="0" err="1">
                <a:cs typeface="+mn-ea"/>
                <a:sym typeface="+mn-lt"/>
              </a:rPr>
              <a:t>Baoyuan</a:t>
            </a:r>
            <a:r>
              <a:rPr lang="en-US" altLang="zh-CN" sz="1200" dirty="0">
                <a:cs typeface="+mn-ea"/>
                <a:sym typeface="+mn-lt"/>
              </a:rPr>
              <a:t> Qu, </a:t>
            </a:r>
            <a:r>
              <a:rPr lang="en-US" altLang="zh-CN" sz="1200" dirty="0" err="1">
                <a:cs typeface="+mn-ea"/>
                <a:sym typeface="+mn-lt"/>
              </a:rPr>
              <a:t>Guangyi</a:t>
            </a:r>
            <a:r>
              <a:rPr lang="en-US" altLang="zh-CN" sz="1200" dirty="0">
                <a:cs typeface="+mn-ea"/>
                <a:sym typeface="+mn-lt"/>
              </a:rPr>
              <a:t> Fan, </a:t>
            </a:r>
            <a:r>
              <a:rPr lang="en-US" altLang="zh-CN" sz="1200" dirty="0" err="1">
                <a:cs typeface="+mn-ea"/>
                <a:sym typeface="+mn-lt"/>
              </a:rPr>
              <a:t>Lixing</a:t>
            </a:r>
            <a:r>
              <a:rPr lang="en-US" altLang="zh-CN" sz="1200" dirty="0">
                <a:cs typeface="+mn-ea"/>
                <a:sym typeface="+mn-lt"/>
              </a:rPr>
              <a:t> Yuan, Ruben Garrido-Oter, </a:t>
            </a:r>
            <a:r>
              <a:rPr lang="en-US" altLang="zh-CN" sz="1200" dirty="0" err="1">
                <a:cs typeface="+mn-ea"/>
                <a:sym typeface="+mn-lt"/>
              </a:rPr>
              <a:t>Chengcai</a:t>
            </a:r>
            <a:r>
              <a:rPr lang="en-US" altLang="zh-CN" sz="1200" dirty="0">
                <a:cs typeface="+mn-ea"/>
                <a:sym typeface="+mn-lt"/>
              </a:rPr>
              <a:t> Chu</a:t>
            </a:r>
            <a:r>
              <a:rPr lang="zh-CN" altLang="en-US" sz="1200" dirty="0">
                <a:cs typeface="+mn-ea"/>
                <a:sym typeface="+mn-lt"/>
              </a:rPr>
              <a:t>*</a:t>
            </a:r>
            <a:r>
              <a:rPr lang="en-US" altLang="zh-CN" sz="1200" dirty="0">
                <a:cs typeface="+mn-ea"/>
                <a:sym typeface="+mn-lt"/>
              </a:rPr>
              <a:t> &amp; Yang Bai</a:t>
            </a:r>
            <a:r>
              <a:rPr lang="zh-CN" altLang="en-US" sz="1200" dirty="0">
                <a:cs typeface="+mn-ea"/>
                <a:sym typeface="+mn-lt"/>
              </a:rPr>
              <a:t>*</a:t>
            </a:r>
            <a:r>
              <a:rPr lang="en-US" altLang="zh-CN" sz="1200" dirty="0">
                <a:cs typeface="+mn-ea"/>
                <a:sym typeface="+mn-lt"/>
              </a:rPr>
              <a:t>. NRT1.1B is associated with root microbiota composition and nitrogen use in field-grown rice. </a:t>
            </a:r>
            <a:r>
              <a:rPr lang="en-US" altLang="zh-CN" sz="1200" b="1" i="1" dirty="0">
                <a:cs typeface="+mn-ea"/>
                <a:sym typeface="+mn-lt"/>
              </a:rPr>
              <a:t>Nature Biotechnology</a:t>
            </a:r>
            <a:r>
              <a:rPr lang="en-US" altLang="zh-CN" sz="1200" dirty="0">
                <a:cs typeface="+mn-ea"/>
                <a:sym typeface="+mn-lt"/>
              </a:rPr>
              <a:t>. 2019, 37: 676-684. doi:10.1038/s41587-019-0104-4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60331" y="568490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为农业益生菌在氮肥高效利用中的应用提供了理论和材料基础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99688" y="150768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4168" y="342792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40442" y="3591906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A8BFCEF2-79A0-4267-AB48-7720DB435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067" y="1512657"/>
            <a:ext cx="3101116" cy="4124484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774E2F-BA12-4F0D-9BEB-7CFA558A26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0" b="16304"/>
          <a:stretch/>
        </p:blipFill>
        <p:spPr>
          <a:xfrm>
            <a:off x="1617060" y="1507687"/>
            <a:ext cx="6431467" cy="422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31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28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12" y="1507687"/>
            <a:ext cx="3199638" cy="4300696"/>
          </a:xfr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探索水稻全生育期微生物组</a:t>
            </a:r>
          </a:p>
        </p:txBody>
      </p:sp>
      <p:sp>
        <p:nvSpPr>
          <p:cNvPr id="6" name="矩形 5"/>
          <p:cNvSpPr/>
          <p:nvPr/>
        </p:nvSpPr>
        <p:spPr>
          <a:xfrm>
            <a:off x="1633297" y="6233742"/>
            <a:ext cx="9918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cs typeface="+mn-ea"/>
                <a:sym typeface="+mn-lt"/>
              </a:rPr>
              <a:t>Jingying</a:t>
            </a:r>
            <a:r>
              <a:rPr lang="en-US" altLang="zh-CN" sz="1200" dirty="0">
                <a:cs typeface="+mn-ea"/>
                <a:sym typeface="+mn-lt"/>
              </a:rPr>
              <a:t> Zhang#, Na Zhang#, </a:t>
            </a:r>
            <a:r>
              <a:rPr lang="en-US" altLang="zh-CN" sz="1200" b="1" dirty="0">
                <a:cs typeface="+mn-ea"/>
                <a:sym typeface="+mn-lt"/>
              </a:rPr>
              <a:t>Yong-Xin Liu#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Xiaoning</a:t>
            </a:r>
            <a:r>
              <a:rPr lang="en-US" altLang="zh-CN" sz="1200" dirty="0">
                <a:cs typeface="+mn-ea"/>
                <a:sym typeface="+mn-lt"/>
              </a:rPr>
              <a:t> Zhang, Bin Hu, Yuan Qin, </a:t>
            </a:r>
            <a:r>
              <a:rPr lang="en-US" altLang="zh-CN" sz="1200" dirty="0" err="1">
                <a:cs typeface="+mn-ea"/>
                <a:sym typeface="+mn-lt"/>
              </a:rPr>
              <a:t>Haoran</a:t>
            </a:r>
            <a:r>
              <a:rPr lang="en-US" altLang="zh-CN" sz="1200" dirty="0">
                <a:cs typeface="+mn-ea"/>
                <a:sym typeface="+mn-lt"/>
              </a:rPr>
              <a:t> Xu, Hui Wang,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Guo, </a:t>
            </a:r>
            <a:r>
              <a:rPr lang="en-US" altLang="zh-CN" sz="1200" dirty="0" err="1">
                <a:cs typeface="+mn-ea"/>
                <a:sym typeface="+mn-lt"/>
              </a:rPr>
              <a:t>Jingmei</a:t>
            </a:r>
            <a:r>
              <a:rPr lang="en-US" altLang="zh-CN" sz="1200" dirty="0">
                <a:cs typeface="+mn-ea"/>
                <a:sym typeface="+mn-lt"/>
              </a:rPr>
              <a:t> Qian, Wei Wang, </a:t>
            </a:r>
            <a:r>
              <a:rPr lang="en-US" altLang="zh-CN" sz="1200" dirty="0" err="1">
                <a:cs typeface="+mn-ea"/>
                <a:sym typeface="+mn-lt"/>
              </a:rPr>
              <a:t>Pengfan</a:t>
            </a:r>
            <a:r>
              <a:rPr lang="en-US" altLang="zh-CN" sz="1200" dirty="0">
                <a:cs typeface="+mn-ea"/>
                <a:sym typeface="+mn-lt"/>
              </a:rPr>
              <a:t> Zhang, Tao </a:t>
            </a:r>
            <a:r>
              <a:rPr lang="en-US" altLang="zh-CN" sz="1200" dirty="0" err="1">
                <a:cs typeface="+mn-ea"/>
                <a:sym typeface="+mn-lt"/>
              </a:rPr>
              <a:t>Jin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Chengcai</a:t>
            </a:r>
            <a:r>
              <a:rPr lang="en-US" altLang="zh-CN" sz="1200" dirty="0">
                <a:cs typeface="+mn-ea"/>
                <a:sym typeface="+mn-lt"/>
              </a:rPr>
              <a:t> Chu</a:t>
            </a:r>
            <a:r>
              <a:rPr lang="zh-CN" altLang="en-US" sz="1200" dirty="0">
                <a:cs typeface="+mn-ea"/>
                <a:sym typeface="+mn-lt"/>
              </a:rPr>
              <a:t>*</a:t>
            </a:r>
            <a:r>
              <a:rPr lang="en-US" altLang="zh-CN" sz="1200" dirty="0">
                <a:cs typeface="+mn-ea"/>
                <a:sym typeface="+mn-lt"/>
              </a:rPr>
              <a:t> &amp; Yang Bai</a:t>
            </a:r>
            <a:r>
              <a:rPr lang="zh-CN" altLang="en-US" sz="1200" dirty="0">
                <a:cs typeface="+mn-ea"/>
                <a:sym typeface="+mn-lt"/>
              </a:rPr>
              <a:t>*</a:t>
            </a:r>
            <a:r>
              <a:rPr lang="en-US" altLang="zh-CN" sz="1200" dirty="0">
                <a:cs typeface="+mn-ea"/>
                <a:sym typeface="+mn-lt"/>
              </a:rPr>
              <a:t>. Root microbiota shift in rice correlates with resident time in the field and developmental stage. </a:t>
            </a:r>
            <a:r>
              <a:rPr lang="en-US" altLang="zh-CN" sz="1200" b="1" i="1" dirty="0">
                <a:cs typeface="+mn-ea"/>
                <a:sym typeface="+mn-lt"/>
              </a:rPr>
              <a:t>Science China Life Sciences</a:t>
            </a:r>
            <a:r>
              <a:rPr lang="en-US" altLang="zh-CN" sz="1200" dirty="0">
                <a:cs typeface="+mn-ea"/>
                <a:sym typeface="+mn-lt"/>
              </a:rPr>
              <a:t>. 2018, 61: 613-621. doi:10.1007/s11427-018-9284-4</a:t>
            </a:r>
            <a:endParaRPr lang="zh-CN" altLang="en-US" sz="1200" dirty="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2" b="96667" l="286" r="97500">
                        <a14:foregroundMark x1="12429" y1="857" x2="286" y2="15810"/>
                        <a14:foregroundMark x1="12857" y1="4571" x2="89500" y2="10667"/>
                        <a14:foregroundMark x1="7286" y1="44000" x2="95357" y2="79619"/>
                        <a14:foregroundMark x1="11786" y1="88000" x2="94786" y2="92190"/>
                        <a14:foregroundMark x1="15571" y1="27905" x2="90714" y2="44476"/>
                        <a14:foregroundMark x1="19143" y1="53524" x2="27571" y2="81333"/>
                        <a14:foregroundMark x1="2500" y1="50857" x2="11714" y2="96667"/>
                        <a14:foregroundMark x1="89000" y1="5048" x2="97500" y2="92381"/>
                        <a14:foregroundMark x1="16571" y1="11524" x2="33714" y2="20952"/>
                        <a14:foregroundMark x1="79357" y1="23333" x2="80357" y2="30000"/>
                        <a14:foregroundMark x1="87143" y1="20952" x2="84214" y2="29905"/>
                        <a14:foregroundMark x1="79643" y1="15333" x2="83857" y2="61429"/>
                        <a14:backgroundMark x1="643" y1="13238" x2="9357" y2="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0" r="1300" b="17155"/>
          <a:stretch/>
        </p:blipFill>
        <p:spPr>
          <a:xfrm>
            <a:off x="1055908" y="1461181"/>
            <a:ext cx="6887561" cy="439370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16545" y="5864410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为农业益生菌的施用时间提供指导和理论基础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99688" y="150768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4168" y="3427927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40442" y="3591906"/>
            <a:ext cx="392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2656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4C3173E-1B86-4A6D-9558-19F14B2D2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29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55654F5-293A-4FF7-9A17-20FDE0BFA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植物代谢物塑造根系微生物组</a:t>
            </a:r>
          </a:p>
        </p:txBody>
      </p:sp>
      <p:pic>
        <p:nvPicPr>
          <p:cNvPr id="5" name="图片 6" descr="1280-658381440-photosynthesis-plant-cell-diagram">
            <a:extLst>
              <a:ext uri="{FF2B5EF4-FFF2-40B4-BE49-F238E27FC236}">
                <a16:creationId xmlns:a16="http://schemas.microsoft.com/office/drawing/2014/main" id="{6F954F74-6F13-4B8B-BDB4-CB61387674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2138" y="1551675"/>
            <a:ext cx="4613770" cy="4613770"/>
          </a:xfrm>
          <a:prstGeom prst="rect">
            <a:avLst/>
          </a:prstGeom>
        </p:spPr>
      </p:pic>
      <p:pic>
        <p:nvPicPr>
          <p:cNvPr id="6" name="图片 13">
            <a:extLst>
              <a:ext uri="{FF2B5EF4-FFF2-40B4-BE49-F238E27FC236}">
                <a16:creationId xmlns:a16="http://schemas.microsoft.com/office/drawing/2014/main" id="{631DE4AB-5086-4754-884E-BBAAD71E9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0074" y="1475669"/>
            <a:ext cx="2174118" cy="47657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16A6037-E191-42B9-86DE-CEEE2644F18F}"/>
              </a:ext>
            </a:extLst>
          </p:cNvPr>
          <p:cNvSpPr txBox="1"/>
          <p:nvPr/>
        </p:nvSpPr>
        <p:spPr>
          <a:xfrm>
            <a:off x="2340665" y="6209433"/>
            <a:ext cx="773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拟南芥的特异代谢物如何塑根系微生物群落组成？</a:t>
            </a:r>
          </a:p>
        </p:txBody>
      </p:sp>
    </p:spTree>
    <p:extLst>
      <p:ext uri="{BB962C8B-B14F-4D97-AF65-F5344CB8AC3E}">
        <p14:creationId xmlns:p14="http://schemas.microsoft.com/office/powerpoint/2010/main" val="205857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C7A5520-DDC2-42A6-B44B-096BA4788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0522367-B12B-4236-9E33-35998D71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植物根系微生物组与肠道相似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4ACE3770-652C-4ABB-ACCE-0506DCD6E1CF}"/>
              </a:ext>
            </a:extLst>
          </p:cNvPr>
          <p:cNvSpPr txBox="1"/>
          <p:nvPr/>
        </p:nvSpPr>
        <p:spPr>
          <a:xfrm>
            <a:off x="7559436" y="6411859"/>
            <a:ext cx="2144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cs typeface="+mn-ea"/>
                <a:sym typeface="+mn-lt"/>
              </a:rPr>
              <a:t>Partida</a:t>
            </a:r>
            <a:r>
              <a:rPr lang="de-DE" sz="1200" dirty="0">
                <a:cs typeface="+mn-ea"/>
                <a:sym typeface="+mn-lt"/>
              </a:rPr>
              <a:t>-Martinez, </a:t>
            </a:r>
            <a:r>
              <a:rPr lang="de-DE" sz="1200" i="1" dirty="0">
                <a:cs typeface="+mn-ea"/>
                <a:sym typeface="+mn-lt"/>
              </a:rPr>
              <a:t>et al.</a:t>
            </a:r>
            <a:r>
              <a:rPr lang="de-DE" sz="1200" dirty="0">
                <a:cs typeface="+mn-ea"/>
                <a:sym typeface="+mn-lt"/>
              </a:rPr>
              <a:t>, 2011</a:t>
            </a:r>
            <a:endParaRPr lang="en-CA" sz="1200" i="1" kern="12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pic>
        <p:nvPicPr>
          <p:cNvPr id="6" name="Picture 66">
            <a:extLst>
              <a:ext uri="{FF2B5EF4-FFF2-40B4-BE49-F238E27FC236}">
                <a16:creationId xmlns:a16="http://schemas.microsoft.com/office/drawing/2014/main" id="{DA73C3C3-335B-4150-A1B7-14ADC208D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8538" y="1662593"/>
            <a:ext cx="2852596" cy="3846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6">
            <a:extLst>
              <a:ext uri="{FF2B5EF4-FFF2-40B4-BE49-F238E27FC236}">
                <a16:creationId xmlns:a16="http://schemas.microsoft.com/office/drawing/2014/main" id="{A17C7293-7EF0-4935-A91A-4E9A1575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7872" y="1578095"/>
            <a:ext cx="4386763" cy="398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14">
            <a:extLst>
              <a:ext uri="{FF2B5EF4-FFF2-40B4-BE49-F238E27FC236}">
                <a16:creationId xmlns:a16="http://schemas.microsoft.com/office/drawing/2014/main" id="{D6D5B83A-4C90-4AC7-9F8D-C521184ED856}"/>
              </a:ext>
            </a:extLst>
          </p:cNvPr>
          <p:cNvSpPr/>
          <p:nvPr/>
        </p:nvSpPr>
        <p:spPr>
          <a:xfrm>
            <a:off x="2558644" y="5635158"/>
            <a:ext cx="3065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cs typeface="+mn-ea"/>
                <a:sym typeface="+mn-lt"/>
              </a:rPr>
              <a:t>肠道菌群基因数量是人体基因数量</a:t>
            </a:r>
            <a:r>
              <a:rPr lang="en-US" altLang="zh-CN">
                <a:cs typeface="+mn-ea"/>
                <a:sym typeface="+mn-lt"/>
              </a:rPr>
              <a:t>150</a:t>
            </a:r>
            <a:r>
              <a:rPr lang="zh-CN" altLang="en-US">
                <a:cs typeface="+mn-ea"/>
                <a:sym typeface="+mn-lt"/>
              </a:rPr>
              <a:t>倍以上</a:t>
            </a:r>
            <a:endParaRPr lang="en-CA" dirty="0">
              <a:cs typeface="+mn-ea"/>
              <a:sym typeface="+mn-lt"/>
            </a:endParaRP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BF2C1B9-6DFA-4442-B532-BF4238FAA737}"/>
              </a:ext>
            </a:extLst>
          </p:cNvPr>
          <p:cNvSpPr txBox="1"/>
          <p:nvPr/>
        </p:nvSpPr>
        <p:spPr>
          <a:xfrm>
            <a:off x="4316892" y="6411859"/>
            <a:ext cx="1226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cs typeface="+mn-ea"/>
                <a:sym typeface="+mn-lt"/>
              </a:rPr>
              <a:t>Qin </a:t>
            </a:r>
            <a:r>
              <a:rPr lang="en-CA" sz="1200" i="1" dirty="0">
                <a:cs typeface="+mn-ea"/>
                <a:sym typeface="+mn-lt"/>
              </a:rPr>
              <a:t>et al</a:t>
            </a:r>
            <a:r>
              <a:rPr lang="en-CA" sz="1200" dirty="0">
                <a:cs typeface="+mn-ea"/>
                <a:sym typeface="+mn-lt"/>
              </a:rPr>
              <a:t>., 2010</a:t>
            </a: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5427662C-1D9C-471D-983A-56ADD5D6BBCF}"/>
              </a:ext>
            </a:extLst>
          </p:cNvPr>
          <p:cNvSpPr txBox="1"/>
          <p:nvPr/>
        </p:nvSpPr>
        <p:spPr>
          <a:xfrm>
            <a:off x="6816280" y="5635158"/>
            <a:ext cx="2557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AU">
                <a:solidFill>
                  <a:srgbClr val="000000"/>
                </a:solidFill>
                <a:cs typeface="+mn-ea"/>
                <a:sym typeface="+mn-lt"/>
              </a:rPr>
              <a:t>10</a:t>
            </a:r>
            <a:r>
              <a:rPr lang="en-AU" baseline="30000">
                <a:solidFill>
                  <a:srgbClr val="000000"/>
                </a:solidFill>
                <a:cs typeface="+mn-ea"/>
                <a:sym typeface="+mn-lt"/>
              </a:rPr>
              <a:t>9 </a:t>
            </a:r>
            <a:r>
              <a:rPr lang="zh-CN" altLang="en-US">
                <a:solidFill>
                  <a:srgbClr val="000000"/>
                </a:solidFill>
                <a:cs typeface="+mn-ea"/>
                <a:sym typeface="+mn-lt"/>
              </a:rPr>
              <a:t>个细菌</a:t>
            </a:r>
            <a:r>
              <a:rPr lang="en-US" altLang="zh-CN">
                <a:solidFill>
                  <a:srgbClr val="000000"/>
                </a:solidFill>
                <a:cs typeface="+mn-ea"/>
                <a:sym typeface="+mn-lt"/>
              </a:rPr>
              <a:t>/</a:t>
            </a:r>
            <a:r>
              <a:rPr lang="zh-CN" altLang="en-US">
                <a:solidFill>
                  <a:srgbClr val="000000"/>
                </a:solidFill>
                <a:cs typeface="+mn-ea"/>
                <a:sym typeface="+mn-lt"/>
              </a:rPr>
              <a:t>克</a:t>
            </a:r>
            <a:endParaRPr lang="en-AU" dirty="0">
              <a:solidFill>
                <a:srgbClr val="000000"/>
              </a:solidFill>
              <a:cs typeface="+mn-ea"/>
              <a:sym typeface="+mn-lt"/>
            </a:endParaRPr>
          </a:p>
          <a:p>
            <a:pPr algn="ctr">
              <a:defRPr/>
            </a:pPr>
            <a:r>
              <a:rPr lang="en-AU" dirty="0">
                <a:cs typeface="+mn-ea"/>
                <a:sym typeface="+mn-lt"/>
              </a:rPr>
              <a:t>10 - 30</a:t>
            </a:r>
            <a:r>
              <a:rPr lang="en-AU">
                <a:cs typeface="+mn-ea"/>
                <a:sym typeface="+mn-lt"/>
              </a:rPr>
              <a:t>% </a:t>
            </a:r>
            <a:r>
              <a:rPr lang="zh-CN" altLang="en-US">
                <a:cs typeface="+mn-ea"/>
                <a:sym typeface="+mn-lt"/>
              </a:rPr>
              <a:t>光合作用产物</a:t>
            </a:r>
            <a:endParaRPr lang="en-AU" dirty="0">
              <a:solidFill>
                <a:srgbClr val="0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2517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0034E19-5F97-4120-9695-D37807F8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30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8DE00EA-73EA-46D4-8E8D-B2DDAA86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成簇的三萜通路影响拟南芥根系微生物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E74463E8-065C-4BB7-8CAE-60505A51D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66" y="2073671"/>
            <a:ext cx="4734111" cy="4142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036D2D-80FA-48CB-8BD4-BDF8B13312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0576" y="2073671"/>
            <a:ext cx="6016482" cy="3881939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259605A-E480-4592-8AD9-BEC17677FDCA}"/>
              </a:ext>
            </a:extLst>
          </p:cNvPr>
          <p:cNvSpPr txBox="1"/>
          <p:nvPr/>
        </p:nvSpPr>
        <p:spPr>
          <a:xfrm>
            <a:off x="4388282" y="6485833"/>
            <a:ext cx="2704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cs typeface="+mn-ea"/>
                <a:sym typeface="+mn-lt"/>
              </a:rPr>
              <a:t>Huang et al., </a:t>
            </a:r>
            <a:r>
              <a:rPr lang="en-US" altLang="zh-CN" sz="1600" i="1" dirty="0">
                <a:cs typeface="+mn-ea"/>
                <a:sym typeface="+mn-lt"/>
              </a:rPr>
              <a:t>Science</a:t>
            </a:r>
            <a:r>
              <a:rPr lang="en-US" altLang="zh-CN" sz="1600" dirty="0">
                <a:cs typeface="+mn-ea"/>
                <a:sym typeface="+mn-lt"/>
              </a:rPr>
              <a:t>,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2019</a:t>
            </a:r>
            <a:endParaRPr lang="en-US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1924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5368014-C0D6-46A5-8EE1-BA441FE62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31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9B765C1-93B6-4EB6-BA30-64925B941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三萜通路调控</a:t>
            </a:r>
            <a:r>
              <a:rPr lang="en-US" altLang="zh-CN" sz="3200" dirty="0">
                <a:latin typeface="+mn-lt"/>
                <a:ea typeface="+mn-ea"/>
                <a:cs typeface="+mn-ea"/>
                <a:sym typeface="+mn-lt"/>
              </a:rPr>
              <a:t>52%</a:t>
            </a:r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拟南芥根系特异的微生物组成员</a:t>
            </a:r>
          </a:p>
        </p:txBody>
      </p:sp>
      <p:pic>
        <p:nvPicPr>
          <p:cNvPr id="5" name="图片 24">
            <a:extLst>
              <a:ext uri="{FF2B5EF4-FFF2-40B4-BE49-F238E27FC236}">
                <a16:creationId xmlns:a16="http://schemas.microsoft.com/office/drawing/2014/main" id="{09EA6C91-BCB4-49FA-9D2A-E4BE8E73D2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062" y="1877783"/>
            <a:ext cx="5130698" cy="4137329"/>
          </a:xfrm>
          <a:prstGeom prst="rect">
            <a:avLst/>
          </a:prstGeom>
        </p:spPr>
      </p:pic>
      <p:pic>
        <p:nvPicPr>
          <p:cNvPr id="6" name="图片 25">
            <a:extLst>
              <a:ext uri="{FF2B5EF4-FFF2-40B4-BE49-F238E27FC236}">
                <a16:creationId xmlns:a16="http://schemas.microsoft.com/office/drawing/2014/main" id="{3589FF57-C305-4530-91DC-38FB1A0BD7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022" y="1847045"/>
            <a:ext cx="5143499" cy="41373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3BB41EA-7A87-4413-A429-0A2299D4B381}"/>
              </a:ext>
            </a:extLst>
          </p:cNvPr>
          <p:cNvSpPr txBox="1"/>
          <p:nvPr/>
        </p:nvSpPr>
        <p:spPr>
          <a:xfrm>
            <a:off x="2395330" y="6044630"/>
            <a:ext cx="8189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成簇的三萜通路可能参与拟南芥与根系微生物组的共进化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ADF32-5376-4433-BE05-489EF8697749}"/>
              </a:ext>
            </a:extLst>
          </p:cNvPr>
          <p:cNvSpPr txBox="1"/>
          <p:nvPr/>
        </p:nvSpPr>
        <p:spPr>
          <a:xfrm>
            <a:off x="4341796" y="6485833"/>
            <a:ext cx="2751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cs typeface="+mn-ea"/>
                <a:sym typeface="+mn-lt"/>
              </a:rPr>
              <a:t>Huang et al., </a:t>
            </a:r>
            <a:r>
              <a:rPr lang="en-US" altLang="zh-CN" sz="1600" b="1" i="1" dirty="0">
                <a:cs typeface="+mn-ea"/>
                <a:sym typeface="+mn-lt"/>
              </a:rPr>
              <a:t>Science</a:t>
            </a:r>
            <a:r>
              <a:rPr lang="en-US" altLang="zh-CN" sz="1600" dirty="0">
                <a:cs typeface="+mn-ea"/>
                <a:sym typeface="+mn-lt"/>
              </a:rPr>
              <a:t>,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2019</a:t>
            </a:r>
            <a:endParaRPr lang="en-US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176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68B74E7-1315-4E28-8870-A9C54EA95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32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3078599-4CDC-44C6-9315-0FCE84C0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二半萜类化合物对根系微生物组的调控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169873-2825-4654-AB2A-3F24181AB694}"/>
              </a:ext>
            </a:extLst>
          </p:cNvPr>
          <p:cNvSpPr/>
          <p:nvPr/>
        </p:nvSpPr>
        <p:spPr>
          <a:xfrm>
            <a:off x="2082248" y="2333136"/>
            <a:ext cx="1133644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GGPPS9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4C65E1-DC90-42B0-8670-A4F549D9F0F6}"/>
              </a:ext>
            </a:extLst>
          </p:cNvPr>
          <p:cNvSpPr/>
          <p:nvPr/>
        </p:nvSpPr>
        <p:spPr>
          <a:xfrm>
            <a:off x="3548218" y="2333730"/>
            <a:ext cx="1261884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GGPPS10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18D377-082F-428C-B8A9-13680B49F7E5}"/>
              </a:ext>
            </a:extLst>
          </p:cNvPr>
          <p:cNvSpPr/>
          <p:nvPr/>
        </p:nvSpPr>
        <p:spPr>
          <a:xfrm>
            <a:off x="2157039" y="3813377"/>
            <a:ext cx="906017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TPS25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04BB9C-2FC9-4948-B346-E67B5FC8A439}"/>
              </a:ext>
            </a:extLst>
          </p:cNvPr>
          <p:cNvSpPr/>
          <p:nvPr/>
        </p:nvSpPr>
        <p:spPr>
          <a:xfrm>
            <a:off x="3722290" y="3813377"/>
            <a:ext cx="906017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TPS30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4C91F0-BF4E-452F-99F7-7F1060B64D76}"/>
              </a:ext>
            </a:extLst>
          </p:cNvPr>
          <p:cNvSpPr/>
          <p:nvPr/>
        </p:nvSpPr>
        <p:spPr>
          <a:xfrm>
            <a:off x="2595823" y="1842947"/>
            <a:ext cx="1648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DMAPP + IPP</a:t>
            </a:r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10" name="直接箭头连接符 79">
            <a:extLst>
              <a:ext uri="{FF2B5EF4-FFF2-40B4-BE49-F238E27FC236}">
                <a16:creationId xmlns:a16="http://schemas.microsoft.com/office/drawing/2014/main" id="{7D616C41-0AAC-47D2-9729-8D9EF3E19C37}"/>
              </a:ext>
            </a:extLst>
          </p:cNvPr>
          <p:cNvCxnSpPr/>
          <p:nvPr/>
        </p:nvCxnSpPr>
        <p:spPr>
          <a:xfrm flipH="1">
            <a:off x="3412713" y="2212279"/>
            <a:ext cx="1" cy="1077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6036E5FB-D03A-40A9-89A6-86682CB82C10}"/>
              </a:ext>
            </a:extLst>
          </p:cNvPr>
          <p:cNvSpPr/>
          <p:nvPr/>
        </p:nvSpPr>
        <p:spPr>
          <a:xfrm>
            <a:off x="2918054" y="3284359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GFPP</a:t>
            </a: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12" name="直接箭头连接符 82">
            <a:extLst>
              <a:ext uri="{FF2B5EF4-FFF2-40B4-BE49-F238E27FC236}">
                <a16:creationId xmlns:a16="http://schemas.microsoft.com/office/drawing/2014/main" id="{70DD72A5-CCFE-4504-BB0C-C9E649EAE25B}"/>
              </a:ext>
            </a:extLst>
          </p:cNvPr>
          <p:cNvCxnSpPr/>
          <p:nvPr/>
        </p:nvCxnSpPr>
        <p:spPr>
          <a:xfrm flipH="1">
            <a:off x="2659420" y="3653691"/>
            <a:ext cx="723213" cy="12330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83">
            <a:extLst>
              <a:ext uri="{FF2B5EF4-FFF2-40B4-BE49-F238E27FC236}">
                <a16:creationId xmlns:a16="http://schemas.microsoft.com/office/drawing/2014/main" id="{DDA66067-47FE-48E1-B7C3-514EAAF928C2}"/>
              </a:ext>
            </a:extLst>
          </p:cNvPr>
          <p:cNvCxnSpPr/>
          <p:nvPr/>
        </p:nvCxnSpPr>
        <p:spPr>
          <a:xfrm>
            <a:off x="3382632" y="3653691"/>
            <a:ext cx="721824" cy="12330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AC53D6F-3806-4FF0-8D66-E030CE57F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7039" y="4970542"/>
            <a:ext cx="1004762" cy="7619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2773B83-499D-41CE-B25B-8B5AB9CB91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8163" y="4886710"/>
            <a:ext cx="1252586" cy="812628"/>
          </a:xfrm>
          <a:prstGeom prst="rect">
            <a:avLst/>
          </a:prstGeom>
        </p:spPr>
      </p:pic>
      <p:pic>
        <p:nvPicPr>
          <p:cNvPr id="16" name="内容占位符 3">
            <a:extLst>
              <a:ext uri="{FF2B5EF4-FFF2-40B4-BE49-F238E27FC236}">
                <a16:creationId xmlns:a16="http://schemas.microsoft.com/office/drawing/2014/main" id="{27AB98F9-C0BC-4722-929C-3A4CE384FA0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1386" y="1458873"/>
            <a:ext cx="4141605" cy="2459624"/>
          </a:xfrm>
          <a:prstGeom prst="rect">
            <a:avLst/>
          </a:prstGeom>
        </p:spPr>
      </p:pic>
      <p:pic>
        <p:nvPicPr>
          <p:cNvPr id="17" name="内容占位符 3">
            <a:extLst>
              <a:ext uri="{FF2B5EF4-FFF2-40B4-BE49-F238E27FC236}">
                <a16:creationId xmlns:a16="http://schemas.microsoft.com/office/drawing/2014/main" id="{6C450140-052A-4FD3-8BDF-95A7CCAFAB9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0979" y="4028142"/>
            <a:ext cx="1977934" cy="16711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2195FA2-FCE9-49E9-B5E6-912D30E0863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1386" y="3964817"/>
            <a:ext cx="1997942" cy="1670099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1A286EA1-B8B1-43D2-909D-D4A79A249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978" y="5692043"/>
            <a:ext cx="15087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latin typeface="+mn-lt"/>
                <a:cs typeface="+mn-ea"/>
                <a:sym typeface="+mn-lt"/>
              </a:rPr>
              <a:t>放线菌门上调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6530350A-60EC-424B-A3B7-9B4197F37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095" y="5692043"/>
            <a:ext cx="15087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latin typeface="+mn-lt"/>
                <a:cs typeface="+mn-ea"/>
                <a:sym typeface="+mn-lt"/>
              </a:rPr>
              <a:t>变形菌门下调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59A5229-7C34-4310-8FD7-87C29387F3B6}"/>
              </a:ext>
            </a:extLst>
          </p:cNvPr>
          <p:cNvSpPr/>
          <p:nvPr/>
        </p:nvSpPr>
        <p:spPr>
          <a:xfrm>
            <a:off x="1553829" y="5858432"/>
            <a:ext cx="9161482" cy="6618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rgbClr val="000000"/>
                </a:solidFill>
                <a:cs typeface="+mn-ea"/>
                <a:sym typeface="+mn-lt"/>
              </a:rPr>
              <a:t>结构类似的植物化合物特异性地调控根系微生物组的结构</a:t>
            </a:r>
            <a:endParaRPr lang="en-US" altLang="zh-CN" sz="28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7EFEEF23-72A0-4BB7-B46F-F0C423F782BF}"/>
              </a:ext>
            </a:extLst>
          </p:cNvPr>
          <p:cNvSpPr txBox="1"/>
          <p:nvPr/>
        </p:nvSpPr>
        <p:spPr>
          <a:xfrm>
            <a:off x="3682383" y="6490596"/>
            <a:ext cx="4633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cs typeface="+mn-ea"/>
                <a:sym typeface="+mn-lt"/>
              </a:rPr>
              <a:t>Chen</a:t>
            </a:r>
            <a:r>
              <a:rPr lang="en-US" sz="1600" dirty="0">
                <a:cs typeface="+mn-ea"/>
                <a:sym typeface="+mn-lt"/>
              </a:rPr>
              <a:t> et al., </a:t>
            </a:r>
            <a:r>
              <a:rPr lang="en-US" altLang="zh-CN" sz="1600" b="1" i="1" dirty="0">
                <a:cs typeface="+mn-ea"/>
                <a:sym typeface="+mn-lt"/>
              </a:rPr>
              <a:t>Science China Life Sciences</a:t>
            </a:r>
            <a:r>
              <a:rPr lang="en-US" altLang="zh-CN" sz="1600" dirty="0">
                <a:cs typeface="+mn-ea"/>
                <a:sym typeface="+mn-lt"/>
              </a:rPr>
              <a:t>,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2019</a:t>
            </a:r>
            <a:endParaRPr lang="en-US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3678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33</a:t>
            </a:fld>
            <a:endParaRPr lang="zh-CN" altLang="en-US" i="1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40264" y="442875"/>
            <a:ext cx="9749046" cy="1064812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植物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萜类化合物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对微生物组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的调控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05415" y="5687175"/>
            <a:ext cx="9298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二半萜和三萜类化合物塑造拟南芥根系特异的微生物组结构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0E4BC4-4CB1-43AB-929D-EB2DE0FA2A0A}"/>
              </a:ext>
            </a:extLst>
          </p:cNvPr>
          <p:cNvSpPr txBox="1"/>
          <p:nvPr/>
        </p:nvSpPr>
        <p:spPr>
          <a:xfrm>
            <a:off x="1594429" y="6273225"/>
            <a:ext cx="963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cs typeface="+mn-ea"/>
                <a:sym typeface="+mn-lt"/>
              </a:rPr>
              <a:t>Ancheng</a:t>
            </a:r>
            <a:r>
              <a:rPr lang="en-US" altLang="zh-CN" sz="1600" dirty="0">
                <a:cs typeface="+mn-ea"/>
                <a:sym typeface="+mn-lt"/>
              </a:rPr>
              <a:t> C. Huang, Ting Jiang, </a:t>
            </a:r>
            <a:r>
              <a:rPr lang="en-US" altLang="zh-CN" sz="1600" b="1" dirty="0">
                <a:cs typeface="+mn-ea"/>
                <a:sym typeface="+mn-lt"/>
              </a:rPr>
              <a:t>Yong-Xin Liu</a:t>
            </a:r>
            <a:r>
              <a:rPr lang="en-US" altLang="zh-CN" sz="1600" dirty="0">
                <a:cs typeface="+mn-ea"/>
                <a:sym typeface="+mn-lt"/>
              </a:rPr>
              <a:t>, et. al. </a:t>
            </a:r>
            <a:r>
              <a:rPr lang="en-US" altLang="zh-CN" sz="1600" b="1" i="1" dirty="0">
                <a:cs typeface="+mn-ea"/>
                <a:sym typeface="+mn-lt"/>
              </a:rPr>
              <a:t>Science</a:t>
            </a:r>
            <a:r>
              <a:rPr lang="en-US" altLang="zh-CN" sz="1600" dirty="0">
                <a:cs typeface="+mn-ea"/>
                <a:sym typeface="+mn-lt"/>
              </a:rPr>
              <a:t>. 2019, 364: eaau6389. </a:t>
            </a:r>
          </a:p>
          <a:p>
            <a:r>
              <a:rPr lang="en-US" altLang="zh-CN" sz="1600" dirty="0" err="1">
                <a:cs typeface="+mn-ea"/>
                <a:sym typeface="+mn-lt"/>
              </a:rPr>
              <a:t>Qingwen</a:t>
            </a:r>
            <a:r>
              <a:rPr lang="en-US" altLang="zh-CN" sz="1600" dirty="0">
                <a:cs typeface="+mn-ea"/>
                <a:sym typeface="+mn-lt"/>
              </a:rPr>
              <a:t> Chen, Ting Jiang, </a:t>
            </a:r>
            <a:r>
              <a:rPr lang="en-US" altLang="zh-CN" sz="1600" b="1" dirty="0">
                <a:cs typeface="+mn-ea"/>
                <a:sym typeface="+mn-lt"/>
              </a:rPr>
              <a:t>Yong-Xin Liu</a:t>
            </a:r>
            <a:r>
              <a:rPr lang="en-US" altLang="zh-CN" sz="1600" dirty="0">
                <a:cs typeface="+mn-ea"/>
                <a:sym typeface="+mn-lt"/>
              </a:rPr>
              <a:t>, et. al. </a:t>
            </a:r>
            <a:r>
              <a:rPr lang="en-US" altLang="zh-CN" sz="1600" b="1" i="1" dirty="0">
                <a:cs typeface="+mn-ea"/>
                <a:sym typeface="+mn-lt"/>
              </a:rPr>
              <a:t>Science China Life Sciences</a:t>
            </a:r>
            <a:r>
              <a:rPr lang="en-US" altLang="zh-CN" sz="1600" dirty="0">
                <a:cs typeface="+mn-ea"/>
                <a:sym typeface="+mn-lt"/>
              </a:rPr>
              <a:t>. 2019, 62: 947-958. 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36C8FEAB-9E2B-47F7-B35C-1923BF329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4429" y="1484469"/>
            <a:ext cx="4228907" cy="42259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80CA05-D4AE-42DD-AABB-6319F2C46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243" y="1715361"/>
            <a:ext cx="5234840" cy="39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53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8AB2AD4-7D39-47A6-84A9-FCA987B36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34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01D52F3-809E-4B3C-8490-17A908F4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植物微生物组与传统植物学研究的交叉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14">
            <a:extLst>
              <a:ext uri="{FF2B5EF4-FFF2-40B4-BE49-F238E27FC236}">
                <a16:creationId xmlns:a16="http://schemas.microsoft.com/office/drawing/2014/main" id="{0327122A-8937-4756-A377-695C85224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613" y="5378838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/>
            <a:endParaRPr kumimoji="0" lang="zh-CN" altLang="en-US" sz="1400" b="1">
              <a:solidFill>
                <a:srgbClr val="7030A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矩形 14">
            <a:extLst>
              <a:ext uri="{FF2B5EF4-FFF2-40B4-BE49-F238E27FC236}">
                <a16:creationId xmlns:a16="http://schemas.microsoft.com/office/drawing/2014/main" id="{87B3C821-A5E5-4474-BA68-91D5DCDB5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6833" y="575652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/>
            <a:endParaRPr kumimoji="0" lang="zh-CN" altLang="en-US" sz="1400" b="1">
              <a:solidFill>
                <a:srgbClr val="7030A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0" name="Group 202">
            <a:extLst>
              <a:ext uri="{FF2B5EF4-FFF2-40B4-BE49-F238E27FC236}">
                <a16:creationId xmlns:a16="http://schemas.microsoft.com/office/drawing/2014/main" id="{725B9A7E-941A-440A-83E4-66676D1246A2}"/>
              </a:ext>
            </a:extLst>
          </p:cNvPr>
          <p:cNvGrpSpPr>
            <a:grpSpLocks/>
          </p:cNvGrpSpPr>
          <p:nvPr/>
        </p:nvGrpSpPr>
        <p:grpSpPr bwMode="auto">
          <a:xfrm>
            <a:off x="4389120" y="1471551"/>
            <a:ext cx="2870200" cy="3944939"/>
            <a:chOff x="1974" y="598"/>
            <a:chExt cx="1808" cy="2485"/>
          </a:xfrm>
        </p:grpSpPr>
        <p:pic>
          <p:nvPicPr>
            <p:cNvPr id="21" name="Picture 194" descr="水稻">
              <a:extLst>
                <a:ext uri="{FF2B5EF4-FFF2-40B4-BE49-F238E27FC236}">
                  <a16:creationId xmlns:a16="http://schemas.microsoft.com/office/drawing/2014/main" id="{C260CECA-D381-486D-A779-277573EE3C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4" y="598"/>
              <a:ext cx="1808" cy="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Line 196">
              <a:extLst>
                <a:ext uri="{FF2B5EF4-FFF2-40B4-BE49-F238E27FC236}">
                  <a16:creationId xmlns:a16="http://schemas.microsoft.com/office/drawing/2014/main" id="{25912722-F420-4079-B40F-83FE986C3A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49" y="1783"/>
              <a:ext cx="384" cy="272"/>
            </a:xfrm>
            <a:prstGeom prst="line">
              <a:avLst/>
            </a:prstGeom>
            <a:noFill/>
            <a:ln w="57150">
              <a:solidFill>
                <a:schemeClr val="accent2">
                  <a:lumMod val="60000"/>
                  <a:lumOff val="40000"/>
                </a:schemeClr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Line 197">
              <a:extLst>
                <a:ext uri="{FF2B5EF4-FFF2-40B4-BE49-F238E27FC236}">
                  <a16:creationId xmlns:a16="http://schemas.microsoft.com/office/drawing/2014/main" id="{6B314400-E263-4345-8968-00D4FF3394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3" y="1830"/>
              <a:ext cx="344" cy="272"/>
            </a:xfrm>
            <a:prstGeom prst="line">
              <a:avLst/>
            </a:prstGeom>
            <a:noFill/>
            <a:ln w="57150">
              <a:solidFill>
                <a:schemeClr val="accent2">
                  <a:lumMod val="60000"/>
                  <a:lumOff val="40000"/>
                </a:schemeClr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Line 198">
              <a:extLst>
                <a:ext uri="{FF2B5EF4-FFF2-40B4-BE49-F238E27FC236}">
                  <a16:creationId xmlns:a16="http://schemas.microsoft.com/office/drawing/2014/main" id="{5E84B0B5-024A-4436-8ADA-6F3C4FA8B9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45" y="2803"/>
              <a:ext cx="392" cy="280"/>
            </a:xfrm>
            <a:prstGeom prst="line">
              <a:avLst/>
            </a:prstGeom>
            <a:noFill/>
            <a:ln w="57150">
              <a:solidFill>
                <a:schemeClr val="accent2">
                  <a:lumMod val="60000"/>
                  <a:lumOff val="40000"/>
                </a:schemeClr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Line 199">
              <a:extLst>
                <a:ext uri="{FF2B5EF4-FFF2-40B4-BE49-F238E27FC236}">
                  <a16:creationId xmlns:a16="http://schemas.microsoft.com/office/drawing/2014/main" id="{0849FBC5-C377-4D57-A568-121ED9C2E4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4" y="2820"/>
              <a:ext cx="360" cy="256"/>
            </a:xfrm>
            <a:prstGeom prst="line">
              <a:avLst/>
            </a:prstGeom>
            <a:noFill/>
            <a:ln w="57150">
              <a:solidFill>
                <a:schemeClr val="accent2">
                  <a:lumMod val="60000"/>
                  <a:lumOff val="40000"/>
                </a:schemeClr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7" name="椭圆 2">
            <a:extLst>
              <a:ext uri="{FF2B5EF4-FFF2-40B4-BE49-F238E27FC236}">
                <a16:creationId xmlns:a16="http://schemas.microsoft.com/office/drawing/2014/main" id="{2C07671D-59DE-464D-9788-AA356488D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1048" y="5019926"/>
            <a:ext cx="1712913" cy="17129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1750">
            <a:solidFill>
              <a:srgbClr val="99CC00"/>
            </a:solidFill>
            <a:round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1800" b="1" dirty="0">
                <a:latin typeface="+mn-lt"/>
                <a:ea typeface="+mn-ea"/>
                <a:cs typeface="+mn-ea"/>
                <a:sym typeface="+mn-lt"/>
              </a:rPr>
              <a:t>植物代谢解析</a:t>
            </a:r>
            <a:endParaRPr kumimoji="0" lang="zh-CN" altLang="en-US" sz="1800" b="1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椭圆 2">
            <a:extLst>
              <a:ext uri="{FF2B5EF4-FFF2-40B4-BE49-F238E27FC236}">
                <a16:creationId xmlns:a16="http://schemas.microsoft.com/office/drawing/2014/main" id="{26FE926B-13D3-43C3-B694-EFC68A65A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7834" y="4958014"/>
            <a:ext cx="1712913" cy="17129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1750">
            <a:solidFill>
              <a:srgbClr val="99CC00"/>
            </a:solidFill>
            <a:round/>
            <a:headEnd/>
            <a:tailEnd/>
          </a:ln>
        </p:spPr>
        <p:txBody>
          <a:bodyPr lIns="0" tIns="46800" rIns="0" bIns="46800" anchor="ctr"/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1800" b="1" dirty="0">
                <a:latin typeface="+mn-lt"/>
                <a:ea typeface="+mn-ea"/>
                <a:cs typeface="+mn-ea"/>
                <a:sym typeface="+mn-lt"/>
              </a:rPr>
              <a:t>植物</a:t>
            </a:r>
          </a:p>
          <a:p>
            <a:pPr algn="ctr" eaLnBrk="1" hangingPunct="1"/>
            <a:r>
              <a:rPr kumimoji="0" lang="zh-CN" altLang="en-US" sz="1800" b="1" dirty="0">
                <a:latin typeface="+mn-lt"/>
                <a:ea typeface="+mn-ea"/>
                <a:cs typeface="+mn-ea"/>
                <a:sym typeface="+mn-lt"/>
              </a:rPr>
              <a:t>营养高效</a:t>
            </a:r>
          </a:p>
        </p:txBody>
      </p:sp>
      <p:sp>
        <p:nvSpPr>
          <p:cNvPr id="29" name="椭圆 2">
            <a:extLst>
              <a:ext uri="{FF2B5EF4-FFF2-40B4-BE49-F238E27FC236}">
                <a16:creationId xmlns:a16="http://schemas.microsoft.com/office/drawing/2014/main" id="{C766ACF2-2730-42B9-94CB-97F9F2EAC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623" y="2129088"/>
            <a:ext cx="1712913" cy="17129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1750">
            <a:solidFill>
              <a:srgbClr val="99CC00"/>
            </a:solidFill>
            <a:round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/>
            <a:endParaRPr kumimoji="0" lang="en-US" altLang="zh-CN" sz="1800" b="1" dirty="0">
              <a:latin typeface="+mn-lt"/>
              <a:ea typeface="+mn-ea"/>
              <a:cs typeface="+mn-ea"/>
              <a:sym typeface="+mn-lt"/>
            </a:endParaRPr>
          </a:p>
          <a:p>
            <a:pPr algn="ctr" eaLnBrk="1" hangingPunct="1"/>
            <a:r>
              <a:rPr kumimoji="0" lang="zh-CN" altLang="en-US" sz="1800" b="1" dirty="0">
                <a:latin typeface="+mn-lt"/>
                <a:ea typeface="+mn-ea"/>
                <a:cs typeface="+mn-ea"/>
                <a:sym typeface="+mn-lt"/>
              </a:rPr>
              <a:t>植物与病原微生物信号交流</a:t>
            </a:r>
            <a:endParaRPr kumimoji="0" lang="en-US" altLang="zh-CN" sz="1800" b="1" dirty="0">
              <a:latin typeface="+mn-lt"/>
              <a:ea typeface="+mn-ea"/>
              <a:cs typeface="+mn-ea"/>
              <a:sym typeface="+mn-lt"/>
            </a:endParaRPr>
          </a:p>
          <a:p>
            <a:pPr algn="ctr" eaLnBrk="1" hangingPunct="1"/>
            <a:endParaRPr kumimoji="0" lang="zh-CN" altLang="en-US" sz="18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椭圆 2">
            <a:extLst>
              <a:ext uri="{FF2B5EF4-FFF2-40B4-BE49-F238E27FC236}">
                <a16:creationId xmlns:a16="http://schemas.microsoft.com/office/drawing/2014/main" id="{B2CD79EA-CB9A-4847-B3E8-52B16C62C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796" y="2152901"/>
            <a:ext cx="1712913" cy="17129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1750">
            <a:solidFill>
              <a:srgbClr val="99CC00"/>
            </a:solidFill>
            <a:round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1800" b="1" dirty="0">
                <a:latin typeface="+mn-lt"/>
                <a:ea typeface="+mn-ea"/>
                <a:cs typeface="+mn-ea"/>
                <a:sym typeface="+mn-lt"/>
              </a:rPr>
              <a:t>植物发育</a:t>
            </a:r>
            <a:endParaRPr kumimoji="0" lang="en-US" altLang="zh-CN" sz="18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椭圆 2">
            <a:extLst>
              <a:ext uri="{FF2B5EF4-FFF2-40B4-BE49-F238E27FC236}">
                <a16:creationId xmlns:a16="http://schemas.microsoft.com/office/drawing/2014/main" id="{EFB61244-2E2F-4A06-B469-14FB21ADE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5709" y="3535114"/>
            <a:ext cx="1712913" cy="1712913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1750">
            <a:solidFill>
              <a:srgbClr val="99CC00"/>
            </a:solidFill>
            <a:round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1pPr>
            <a:lvl2pPr marL="742950" indent="-28575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1800" b="1" dirty="0">
                <a:latin typeface="+mn-lt"/>
                <a:ea typeface="+mn-ea"/>
                <a:cs typeface="+mn-ea"/>
                <a:sym typeface="+mn-lt"/>
              </a:rPr>
              <a:t>植物</a:t>
            </a:r>
          </a:p>
          <a:p>
            <a:pPr algn="ctr" eaLnBrk="1" hangingPunct="1"/>
            <a:r>
              <a:rPr kumimoji="0" lang="zh-CN" altLang="en-US" sz="1800" b="1" dirty="0">
                <a:latin typeface="+mn-lt"/>
                <a:ea typeface="+mn-ea"/>
                <a:cs typeface="+mn-ea"/>
                <a:sym typeface="+mn-lt"/>
              </a:rPr>
              <a:t>根和叶片</a:t>
            </a:r>
          </a:p>
          <a:p>
            <a:pPr algn="ctr" eaLnBrk="1" hangingPunct="1"/>
            <a:r>
              <a:rPr kumimoji="0" lang="zh-CN" altLang="en-US" sz="1800" b="1" dirty="0">
                <a:latin typeface="+mn-lt"/>
                <a:ea typeface="+mn-ea"/>
                <a:cs typeface="+mn-ea"/>
                <a:sym typeface="+mn-lt"/>
              </a:rPr>
              <a:t>微生物组</a:t>
            </a:r>
            <a:endParaRPr kumimoji="0" lang="en-US" altLang="zh-CN" sz="18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加号 32">
            <a:extLst>
              <a:ext uri="{FF2B5EF4-FFF2-40B4-BE49-F238E27FC236}">
                <a16:creationId xmlns:a16="http://schemas.microsoft.com/office/drawing/2014/main" id="{495DD686-4FB0-4067-AC50-4B933CAB855F}"/>
              </a:ext>
            </a:extLst>
          </p:cNvPr>
          <p:cNvSpPr/>
          <p:nvPr/>
        </p:nvSpPr>
        <p:spPr>
          <a:xfrm>
            <a:off x="6744987" y="4220706"/>
            <a:ext cx="423620" cy="423620"/>
          </a:xfrm>
          <a:prstGeom prst="mathPlus">
            <a:avLst/>
          </a:prstGeom>
          <a:solidFill>
            <a:srgbClr val="C00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加号 33">
            <a:extLst>
              <a:ext uri="{FF2B5EF4-FFF2-40B4-BE49-F238E27FC236}">
                <a16:creationId xmlns:a16="http://schemas.microsoft.com/office/drawing/2014/main" id="{A1C7BA07-9BDA-49A4-89E8-64E7A58F9180}"/>
              </a:ext>
            </a:extLst>
          </p:cNvPr>
          <p:cNvSpPr/>
          <p:nvPr/>
        </p:nvSpPr>
        <p:spPr>
          <a:xfrm>
            <a:off x="4562158" y="4200104"/>
            <a:ext cx="423620" cy="423620"/>
          </a:xfrm>
          <a:prstGeom prst="mathPlus">
            <a:avLst/>
          </a:prstGeom>
          <a:solidFill>
            <a:srgbClr val="C00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圆角矩形 5">
            <a:extLst>
              <a:ext uri="{FF2B5EF4-FFF2-40B4-BE49-F238E27FC236}">
                <a16:creationId xmlns:a16="http://schemas.microsoft.com/office/drawing/2014/main" id="{67E29954-15FF-412F-BDB1-1A344623B21D}"/>
              </a:ext>
            </a:extLst>
          </p:cNvPr>
          <p:cNvSpPr/>
          <p:nvPr/>
        </p:nvSpPr>
        <p:spPr>
          <a:xfrm>
            <a:off x="7215032" y="4210436"/>
            <a:ext cx="1726554" cy="48044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培养组学</a:t>
            </a:r>
          </a:p>
        </p:txBody>
      </p:sp>
      <p:sp>
        <p:nvSpPr>
          <p:cNvPr id="36" name="圆角矩形 21">
            <a:extLst>
              <a:ext uri="{FF2B5EF4-FFF2-40B4-BE49-F238E27FC236}">
                <a16:creationId xmlns:a16="http://schemas.microsoft.com/office/drawing/2014/main" id="{DA55E43B-AD16-4B01-84E2-CB0AA5D6601A}"/>
              </a:ext>
            </a:extLst>
          </p:cNvPr>
          <p:cNvSpPr/>
          <p:nvPr/>
        </p:nvSpPr>
        <p:spPr>
          <a:xfrm>
            <a:off x="2778457" y="4192292"/>
            <a:ext cx="1726554" cy="48044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宏基因组学</a:t>
            </a:r>
          </a:p>
        </p:txBody>
      </p:sp>
    </p:spTree>
    <p:extLst>
      <p:ext uri="{BB962C8B-B14F-4D97-AF65-F5344CB8AC3E}">
        <p14:creationId xmlns:p14="http://schemas.microsoft.com/office/powerpoint/2010/main" val="383379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35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实验和分析方法的开发与优化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干湿结合的科学问题解答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综述撰写和科学传播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3967073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2BAA3C0-73EB-4084-9B44-EB9E3714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36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78AC0D-48AC-47BA-BA5B-1509005E9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负责撰写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《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遗传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》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杂志所庆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60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周年专刊特邀综述一篇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0405C3C-0256-420E-8979-19E5F5314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撰写微生物组领域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研究方法</a:t>
            </a:r>
            <a:r>
              <a:rPr lang="ja-JP" altLang="en-US" dirty="0">
                <a:latin typeface="+mn-lt"/>
                <a:ea typeface="+mn-ea"/>
                <a:cs typeface="+mn-ea"/>
                <a:sym typeface="+mn-lt"/>
              </a:rPr>
              <a:t>综述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5F028B-D2D3-4045-BB12-DCB2A5052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77" y="2441017"/>
            <a:ext cx="2764327" cy="373594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C05B315-16BA-4DB2-A791-97703B55728A}"/>
              </a:ext>
            </a:extLst>
          </p:cNvPr>
          <p:cNvSpPr/>
          <p:nvPr/>
        </p:nvSpPr>
        <p:spPr>
          <a:xfrm>
            <a:off x="1841477" y="6360916"/>
            <a:ext cx="76562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刘永鑫</a:t>
            </a:r>
            <a:r>
              <a:rPr lang="en-US" altLang="zh-CN" sz="1600" b="0" dirty="0">
                <a:latin typeface="Segoe UI" panose="020B0502040204020203" pitchFamily="34" charset="0"/>
                <a:ea typeface="微软雅黑" panose="020B0503020204020204" pitchFamily="34" charset="-122"/>
                <a:hlinkClick r:id="rId4"/>
              </a:rPr>
              <a:t>; 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秦媛</a:t>
            </a:r>
            <a:r>
              <a:rPr lang="en-US" altLang="zh-CN" sz="1600" b="0" dirty="0">
                <a:latin typeface="Segoe UI" panose="020B0502040204020203" pitchFamily="34" charset="0"/>
                <a:ea typeface="微软雅黑" panose="020B0503020204020204" pitchFamily="34" charset="-122"/>
                <a:hlinkClick r:id="rId4"/>
              </a:rPr>
              <a:t>; 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郭晓璇</a:t>
            </a:r>
            <a:r>
              <a:rPr lang="en-US" altLang="zh-CN" sz="1600" b="0" dirty="0">
                <a:latin typeface="Segoe UI" panose="020B0502040204020203" pitchFamily="34" charset="0"/>
                <a:ea typeface="微软雅黑" panose="020B0503020204020204" pitchFamily="34" charset="-122"/>
                <a:hlinkClick r:id="rId4"/>
              </a:rPr>
              <a:t>; 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白洋</a:t>
            </a:r>
            <a:r>
              <a:rPr lang="en-US" altLang="zh-CN" sz="1600" b="0" dirty="0">
                <a:latin typeface="Segoe UI" panose="020B0502040204020203" pitchFamily="34" charset="0"/>
                <a:ea typeface="微软雅黑" panose="020B0503020204020204" pitchFamily="34" charset="-122"/>
                <a:hlinkClick r:id="rId4"/>
              </a:rPr>
              <a:t>. (2019). 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微生物组数据分析方法与应用</a:t>
            </a:r>
            <a:r>
              <a:rPr lang="en-US" altLang="zh-CN" sz="1600" b="0" dirty="0">
                <a:latin typeface="Segoe UI" panose="020B0502040204020203" pitchFamily="34" charset="0"/>
                <a:ea typeface="微软雅黑" panose="020B0503020204020204" pitchFamily="34" charset="-122"/>
                <a:hlinkClick r:id="rId4"/>
              </a:rPr>
              <a:t>. </a:t>
            </a:r>
            <a:r>
              <a:rPr lang="zh-CN" altLang="en-US" sz="1600" b="1" i="1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遗传</a:t>
            </a:r>
            <a:r>
              <a:rPr lang="zh-CN" altLang="en-US" sz="1600" b="0" dirty="0">
                <a:latin typeface="Segoe UI" panose="020B0502040204020203" pitchFamily="34" charset="0"/>
                <a:ea typeface="微软雅黑" panose="020B0503020204020204" pitchFamily="34" charset="-122"/>
                <a:hlinkClick r:id="rId4"/>
              </a:rPr>
              <a:t> </a:t>
            </a:r>
            <a:r>
              <a:rPr lang="en-US" altLang="zh-CN" sz="1600" b="0" dirty="0">
                <a:latin typeface="Segoe UI" panose="020B0502040204020203" pitchFamily="34" charset="0"/>
                <a:ea typeface="微软雅黑" panose="020B0503020204020204" pitchFamily="34" charset="-122"/>
                <a:hlinkClick r:id="rId4"/>
              </a:rPr>
              <a:t>41,</a:t>
            </a:r>
            <a:r>
              <a:rPr lang="zh-CN" altLang="en-US" sz="1600" b="0" dirty="0">
                <a:latin typeface="Segoe UI" panose="020B0502040204020203" pitchFamily="34" charset="0"/>
                <a:ea typeface="微软雅黑" panose="020B0503020204020204" pitchFamily="34" charset="-122"/>
                <a:hlinkClick r:id="rId4"/>
              </a:rPr>
              <a:t> </a:t>
            </a:r>
            <a:r>
              <a:rPr lang="en-US" altLang="zh-CN" sz="1600" b="0" dirty="0">
                <a:latin typeface="Segoe UI" panose="020B0502040204020203" pitchFamily="34" charset="0"/>
                <a:ea typeface="微软雅黑" panose="020B0503020204020204" pitchFamily="34" charset="-122"/>
                <a:hlinkClick r:id="rId4"/>
              </a:rPr>
              <a:t>845-826.</a:t>
            </a:r>
            <a:endParaRPr lang="zh-CN" altLang="en-US" sz="1600" b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D48CE3-FD39-4C2E-AADA-AAC6E96B8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8817" y="2535960"/>
            <a:ext cx="6828112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A9CFC-8F93-42A7-8E6C-6CE4464B6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近</a:t>
            </a:r>
            <a:r>
              <a:rPr lang="en-US" altLang="zh-CN" dirty="0"/>
              <a:t>10</a:t>
            </a:r>
            <a:r>
              <a:rPr lang="zh-CN" altLang="en-US" dirty="0"/>
              <a:t>年来扩增子分析软件和算法的发展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78BA88-8D20-4AD4-A32A-C53DDC42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E2C0246-5FF4-4A76-9FEA-765452F13F53}"/>
              </a:ext>
            </a:extLst>
          </p:cNvPr>
          <p:cNvGrpSpPr/>
          <p:nvPr/>
        </p:nvGrpSpPr>
        <p:grpSpPr>
          <a:xfrm>
            <a:off x="686437" y="1911577"/>
            <a:ext cx="11016398" cy="3561901"/>
            <a:chOff x="474617" y="3216332"/>
            <a:chExt cx="11016398" cy="3561901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43C20C4-1BC1-4218-83DE-75993ABAAD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01383" y="4640500"/>
              <a:ext cx="1300" cy="3223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70C0BF0-EC9F-47B0-880A-337E3AA194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49863" y="4705252"/>
              <a:ext cx="1300" cy="3223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8921DD1-9103-4394-9B08-3C0CC2C95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0239" y="5085733"/>
              <a:ext cx="0" cy="13448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A8E1AA67-30E8-4B73-BA87-9073E49E9A60}"/>
                </a:ext>
              </a:extLst>
            </p:cNvPr>
            <p:cNvCxnSpPr>
              <a:cxnSpLocks/>
            </p:cNvCxnSpPr>
            <p:nvPr/>
          </p:nvCxnSpPr>
          <p:spPr>
            <a:xfrm>
              <a:off x="474617" y="5014516"/>
              <a:ext cx="110163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6E88D39-FDCC-491C-84F6-B77ED0570F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9423" y="4692178"/>
              <a:ext cx="1300" cy="3223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8E7F543-8970-4D43-9857-3765CE1F7F99}"/>
                </a:ext>
              </a:extLst>
            </p:cNvPr>
            <p:cNvSpPr txBox="1"/>
            <p:nvPr/>
          </p:nvSpPr>
          <p:spPr>
            <a:xfrm>
              <a:off x="746121" y="5117253"/>
              <a:ext cx="72920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2009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047F775-9058-4D10-A68B-17D6C297D93A}"/>
                </a:ext>
              </a:extLst>
            </p:cNvPr>
            <p:cNvSpPr txBox="1"/>
            <p:nvPr/>
          </p:nvSpPr>
          <p:spPr>
            <a:xfrm>
              <a:off x="2263652" y="4526442"/>
              <a:ext cx="716136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2010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B571A55-A501-4D65-8F10-F29196E4B740}"/>
                </a:ext>
              </a:extLst>
            </p:cNvPr>
            <p:cNvSpPr txBox="1"/>
            <p:nvPr/>
          </p:nvSpPr>
          <p:spPr>
            <a:xfrm>
              <a:off x="3780231" y="5117042"/>
              <a:ext cx="72920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2011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37CA342-F531-456D-ABA1-7FA3E2EDDF35}"/>
                </a:ext>
              </a:extLst>
            </p:cNvPr>
            <p:cNvSpPr txBox="1"/>
            <p:nvPr/>
          </p:nvSpPr>
          <p:spPr>
            <a:xfrm>
              <a:off x="5467936" y="4523521"/>
              <a:ext cx="716136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2013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264924-AD71-4CE1-8F1E-B71E434E37D8}"/>
                </a:ext>
              </a:extLst>
            </p:cNvPr>
            <p:cNvSpPr txBox="1"/>
            <p:nvPr/>
          </p:nvSpPr>
          <p:spPr>
            <a:xfrm>
              <a:off x="6988469" y="5118127"/>
              <a:ext cx="72920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2015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887C6E9-ED18-4B6D-AB88-6B35E186049A}"/>
                </a:ext>
              </a:extLst>
            </p:cNvPr>
            <p:cNvSpPr txBox="1"/>
            <p:nvPr/>
          </p:nvSpPr>
          <p:spPr>
            <a:xfrm>
              <a:off x="8570505" y="4523521"/>
              <a:ext cx="716136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2016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4CC5A13-EADC-4334-82C6-76B0D45C6B90}"/>
                </a:ext>
              </a:extLst>
            </p:cNvPr>
            <p:cNvSpPr txBox="1"/>
            <p:nvPr/>
          </p:nvSpPr>
          <p:spPr>
            <a:xfrm>
              <a:off x="10184841" y="5117870"/>
              <a:ext cx="729204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2019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DD3D24B-496B-4F90-8F56-2C9468C9957F}"/>
                </a:ext>
              </a:extLst>
            </p:cNvPr>
            <p:cNvSpPr/>
            <p:nvPr/>
          </p:nvSpPr>
          <p:spPr>
            <a:xfrm>
              <a:off x="567051" y="4112319"/>
              <a:ext cx="1111931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mothur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分析流程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CC6B737-43DF-417B-983D-CE8FF9790ACF}"/>
                </a:ext>
              </a:extLst>
            </p:cNvPr>
            <p:cNvSpPr/>
            <p:nvPr/>
          </p:nvSpPr>
          <p:spPr>
            <a:xfrm>
              <a:off x="1047145" y="4950180"/>
              <a:ext cx="124556" cy="124556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C9C328D-072B-4339-960B-C7E097D29930}"/>
                </a:ext>
              </a:extLst>
            </p:cNvPr>
            <p:cNvSpPr/>
            <p:nvPr/>
          </p:nvSpPr>
          <p:spPr>
            <a:xfrm>
              <a:off x="2508945" y="4950591"/>
              <a:ext cx="124556" cy="124556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B052564-DA64-4F62-9FF9-13D5A6A8D669}"/>
                </a:ext>
              </a:extLst>
            </p:cNvPr>
            <p:cNvSpPr/>
            <p:nvPr/>
          </p:nvSpPr>
          <p:spPr>
            <a:xfrm>
              <a:off x="7283015" y="4936263"/>
              <a:ext cx="124556" cy="124556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89F9689-D53E-4D0D-9107-E46925DD8711}"/>
                </a:ext>
              </a:extLst>
            </p:cNvPr>
            <p:cNvSpPr/>
            <p:nvPr/>
          </p:nvSpPr>
          <p:spPr>
            <a:xfrm>
              <a:off x="10439329" y="4951396"/>
              <a:ext cx="124556" cy="124556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DCBB57E-A2BC-452A-8296-22C84FED1C4F}"/>
                </a:ext>
              </a:extLst>
            </p:cNvPr>
            <p:cNvSpPr/>
            <p:nvPr/>
          </p:nvSpPr>
          <p:spPr>
            <a:xfrm>
              <a:off x="2003419" y="5281334"/>
              <a:ext cx="1111931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QIIME</a:t>
              </a:r>
            </a:p>
            <a:p>
              <a:pPr algn="ctr"/>
              <a:r>
                <a:rPr lang="zh-CN" altLang="en-US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分析流程</a:t>
              </a:r>
              <a:endParaRPr lang="zh-CN" altLang="en-US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237C693-E0B0-44FA-B66F-A61CD481C769}"/>
                </a:ext>
              </a:extLst>
            </p:cNvPr>
            <p:cNvSpPr/>
            <p:nvPr/>
          </p:nvSpPr>
          <p:spPr>
            <a:xfrm>
              <a:off x="1883741" y="6131902"/>
              <a:ext cx="137299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USEARCH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算法和软件</a:t>
              </a:r>
              <a:endParaRPr lang="zh-CN" altLang="en-US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54F5040-1636-45DB-8E00-FC282D14C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8962" y="3668413"/>
              <a:ext cx="0" cy="13448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68091A4-0A48-4C92-BB5A-A93DCE151987}"/>
                </a:ext>
              </a:extLst>
            </p:cNvPr>
            <p:cNvSpPr/>
            <p:nvPr/>
          </p:nvSpPr>
          <p:spPr>
            <a:xfrm>
              <a:off x="3438245" y="4085597"/>
              <a:ext cx="1402725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LEfSe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微生物标记挖掘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70C78E7-B1D5-42FD-80E4-DF6FE82A90B7}"/>
                </a:ext>
              </a:extLst>
            </p:cNvPr>
            <p:cNvSpPr/>
            <p:nvPr/>
          </p:nvSpPr>
          <p:spPr>
            <a:xfrm>
              <a:off x="3452464" y="3216332"/>
              <a:ext cx="137299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UCHIME</a:t>
              </a:r>
            </a:p>
            <a:p>
              <a:pPr algn="ctr"/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嵌合体检测</a:t>
              </a:r>
              <a:endPara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05FEF710-D33E-485F-992D-F08808E1A247}"/>
                </a:ext>
              </a:extLst>
            </p:cNvPr>
            <p:cNvSpPr/>
            <p:nvPr/>
          </p:nvSpPr>
          <p:spPr>
            <a:xfrm>
              <a:off x="4082555" y="4949769"/>
              <a:ext cx="124556" cy="124556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8DF28658-0262-4FC3-B52A-9A5681A8D4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2597" y="5031635"/>
              <a:ext cx="1300" cy="3223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B2FEDFE-4FC3-479F-A036-6082021649E2}"/>
                </a:ext>
              </a:extLst>
            </p:cNvPr>
            <p:cNvSpPr/>
            <p:nvPr/>
          </p:nvSpPr>
          <p:spPr>
            <a:xfrm>
              <a:off x="4970699" y="5275201"/>
              <a:ext cx="1710609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UPARSE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准确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OTU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鉴定方法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4247EFB-A1BC-434C-9027-48322C9566BD}"/>
                </a:ext>
              </a:extLst>
            </p:cNvPr>
            <p:cNvSpPr/>
            <p:nvPr/>
          </p:nvSpPr>
          <p:spPr>
            <a:xfrm>
              <a:off x="5751619" y="4950180"/>
              <a:ext cx="124556" cy="124556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D3B1DDD-7538-4A83-8F0C-B31DDC770820}"/>
                </a:ext>
              </a:extLst>
            </p:cNvPr>
            <p:cNvSpPr/>
            <p:nvPr/>
          </p:nvSpPr>
          <p:spPr>
            <a:xfrm>
              <a:off x="6452169" y="4058921"/>
              <a:ext cx="1801803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UNOISE</a:t>
              </a: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测序错误过滤和校正</a:t>
              </a:r>
              <a:endPara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C9A69B5-909D-4990-B3E9-92B8A24F1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8573" y="5031636"/>
              <a:ext cx="0" cy="15470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7DF04A5-4083-4581-85DA-75846AC714F0}"/>
                </a:ext>
              </a:extLst>
            </p:cNvPr>
            <p:cNvSpPr/>
            <p:nvPr/>
          </p:nvSpPr>
          <p:spPr>
            <a:xfrm>
              <a:off x="8261672" y="5275202"/>
              <a:ext cx="1378716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DADA2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去噪鉴定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ASV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BF298F37-E3CC-431B-9FD2-91697A560EE2}"/>
                </a:ext>
              </a:extLst>
            </p:cNvPr>
            <p:cNvSpPr/>
            <p:nvPr/>
          </p:nvSpPr>
          <p:spPr>
            <a:xfrm>
              <a:off x="8867595" y="4950180"/>
              <a:ext cx="124556" cy="124556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603254D-551D-4316-9AFD-DD284468EEDC}"/>
                </a:ext>
              </a:extLst>
            </p:cNvPr>
            <p:cNvSpPr/>
            <p:nvPr/>
          </p:nvSpPr>
          <p:spPr>
            <a:xfrm>
              <a:off x="9934830" y="4056394"/>
              <a:ext cx="1122655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QIIME 2</a:t>
              </a:r>
              <a:r>
                <a:rPr lang="zh-CN" altLang="en-US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分析流程</a:t>
              </a:r>
              <a:endParaRPr lang="zh-CN" altLang="en-US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7956C85-C123-4F82-A850-B596335CC9B1}"/>
                </a:ext>
              </a:extLst>
            </p:cNvPr>
            <p:cNvSpPr/>
            <p:nvPr/>
          </p:nvSpPr>
          <p:spPr>
            <a:xfrm>
              <a:off x="8070616" y="6298267"/>
              <a:ext cx="176082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VSEARCH</a:t>
              </a:r>
              <a:endParaRPr lang="zh-CN" altLang="en-US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7E6C647F-A4BB-4674-9B3A-7BCC91AEC24F}"/>
              </a:ext>
            </a:extLst>
          </p:cNvPr>
          <p:cNvSpPr/>
          <p:nvPr/>
        </p:nvSpPr>
        <p:spPr>
          <a:xfrm>
            <a:off x="3830454" y="6403617"/>
            <a:ext cx="3958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2"/>
              </a:rPr>
              <a:t>遗传：微生物组数据分析方法与应用</a:t>
            </a:r>
            <a:endParaRPr lang="zh-CN" altLang="en-US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0702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EF07B3-45B0-4591-81DB-0B1343E2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微生物组研究方法概述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447D05-98FB-44B6-8FCF-095380D9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38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54465C5-F5E1-4046-9DF1-D557855805BE}"/>
              </a:ext>
            </a:extLst>
          </p:cNvPr>
          <p:cNvSpPr/>
          <p:nvPr/>
        </p:nvSpPr>
        <p:spPr>
          <a:xfrm>
            <a:off x="4441586" y="6307818"/>
            <a:ext cx="3958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366D6"/>
                </a:solidFill>
                <a:cs typeface="+mn-ea"/>
                <a:sym typeface="+mn-lt"/>
                <a:hlinkClick r:id="rId2"/>
              </a:rPr>
              <a:t>遗传：微生物组数据分析方法与应用</a:t>
            </a:r>
            <a:endParaRPr lang="zh-CN" altLang="en-US" b="0" i="0" dirty="0">
              <a:solidFill>
                <a:srgbClr val="24292E"/>
              </a:solidFill>
              <a:effectLst/>
              <a:cs typeface="+mn-ea"/>
              <a:sym typeface="+mn-lt"/>
            </a:endParaRPr>
          </a:p>
        </p:txBody>
      </p:sp>
      <p:pic>
        <p:nvPicPr>
          <p:cNvPr id="48" name="内容占位符 47">
            <a:extLst>
              <a:ext uri="{FF2B5EF4-FFF2-40B4-BE49-F238E27FC236}">
                <a16:creationId xmlns:a16="http://schemas.microsoft.com/office/drawing/2014/main" id="{9A406C63-BA4C-42D3-AC1A-74BE8A2EF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9" y="1845036"/>
            <a:ext cx="10768013" cy="3259138"/>
          </a:xfr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9CD1D637-3443-4993-BD31-A5EA5B29A45C}"/>
              </a:ext>
            </a:extLst>
          </p:cNvPr>
          <p:cNvSpPr/>
          <p:nvPr/>
        </p:nvSpPr>
        <p:spPr>
          <a:xfrm>
            <a:off x="729604" y="5193943"/>
            <a:ext cx="106246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A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：微生物组常用的研究层面和对应方法</a:t>
            </a:r>
            <a:endParaRPr lang="en-US" altLang="zh-CN" dirty="0">
              <a:solidFill>
                <a:srgbClr val="000000"/>
              </a:solidFill>
              <a:cs typeface="+mn-ea"/>
              <a:sym typeface="+mn-lt"/>
            </a:endParaRPr>
          </a:p>
          <a:p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B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：微生物组研究的基本步骤</a:t>
            </a:r>
            <a:endParaRPr lang="en-US" altLang="zh-CN" dirty="0">
              <a:solidFill>
                <a:srgbClr val="000000"/>
              </a:solidFill>
              <a:cs typeface="+mn-ea"/>
              <a:sym typeface="+mn-lt"/>
            </a:endParaRPr>
          </a:p>
          <a:p>
            <a:r>
              <a:rPr lang="en-US" altLang="zh-CN" dirty="0">
                <a:solidFill>
                  <a:srgbClr val="000000"/>
                </a:solidFill>
                <a:cs typeface="+mn-ea"/>
                <a:sym typeface="+mn-lt"/>
              </a:rPr>
              <a:t>C</a:t>
            </a:r>
            <a:r>
              <a:rPr lang="zh-CN" altLang="en-US" dirty="0">
                <a:solidFill>
                  <a:srgbClr val="000000"/>
                </a:solidFill>
                <a:cs typeface="+mn-ea"/>
                <a:sym typeface="+mn-lt"/>
              </a:rPr>
              <a:t>：微生物组数据分析的基本步骤、常用环境和思想</a:t>
            </a:r>
            <a:endParaRPr lang="en-US" altLang="zh-CN" dirty="0">
              <a:solidFill>
                <a:srgbClr val="0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4152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1132A-E90A-4223-AEF8-E536FA0C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微生物组基本概念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3659B36-40DF-40DC-8C4D-149EF5ACB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452" y="1449551"/>
            <a:ext cx="6624481" cy="5022088"/>
          </a:xfr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282179-8C54-4F0C-A0DE-2500D453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39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478CCE-885C-43FD-BE46-1B9CD459D7EC}"/>
              </a:ext>
            </a:extLst>
          </p:cNvPr>
          <p:cNvSpPr/>
          <p:nvPr/>
        </p:nvSpPr>
        <p:spPr>
          <a:xfrm>
            <a:off x="487974" y="4771761"/>
            <a:ext cx="49586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Xu-Bo Qian, </a:t>
            </a: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Tong Chen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, Yi-Ping Xu, Lei Chen, Fu-Xiang Sun, Mei-Ping Lu &amp; </a:t>
            </a: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Yong-Xin Liu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. A guide to human microbiome research: study design, sample collection, and bioinformatics analysis. </a:t>
            </a:r>
            <a:r>
              <a:rPr lang="en-US" altLang="zh-CN" sz="1600" b="1" i="1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Chin. Med. J.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doi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: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https://doi.org/10.1097/CM9.0000000000000871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  (</a:t>
            </a: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2020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).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A0F1E9-3C1F-42C8-B200-A021EF2CCA0D}"/>
              </a:ext>
            </a:extLst>
          </p:cNvPr>
          <p:cNvSpPr/>
          <p:nvPr/>
        </p:nvSpPr>
        <p:spPr>
          <a:xfrm>
            <a:off x="760277" y="1579767"/>
            <a:ext cx="41148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UcPeriod"/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Microbiome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微生物组，不仅包含微生物，同时包括其周围的环境条件。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Microbiota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微生物群仅只微生物。</a:t>
            </a:r>
            <a:endParaRPr lang="en-US" altLang="zh-CN" sz="20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  <a:p>
            <a:pPr marL="228600" indent="-228600">
              <a:buAutoNum type="alphaUcPeriod"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宏基因组指全部基因组，而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16S rDNA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扩增子测序仅指测序基因组中的单个标记基因。</a:t>
            </a:r>
            <a:endParaRPr lang="en-US" altLang="zh-CN" sz="20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  <a:p>
            <a:pPr marL="228600" indent="-228600">
              <a:buAutoNum type="alphaUcPeriod"/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Alpha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多样性是指样本内的物种多样性，而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Beta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多样性是比较样本间的整体差异。</a:t>
            </a:r>
            <a:endParaRPr lang="en-US" altLang="zh-CN" sz="20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621BD12-ABBD-47D2-B2A4-6DF35FC2649B}"/>
              </a:ext>
            </a:extLst>
          </p:cNvPr>
          <p:cNvSpPr/>
          <p:nvPr/>
        </p:nvSpPr>
        <p:spPr>
          <a:xfrm>
            <a:off x="2776895" y="6440467"/>
            <a:ext cx="6987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366D6"/>
                </a:solidFill>
                <a:latin typeface="-apple-system"/>
                <a:hlinkClick r:id="rId4"/>
              </a:rPr>
              <a:t>CMJ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4"/>
              </a:rPr>
              <a:t>：人类微生物组研究设计、样本采集和生物信息分析指南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9548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4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64776" y="442875"/>
            <a:ext cx="10824534" cy="106481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科学问题</a:t>
            </a:r>
          </a:p>
        </p:txBody>
      </p:sp>
      <p:sp>
        <p:nvSpPr>
          <p:cNvPr id="5" name="矩形 4"/>
          <p:cNvSpPr/>
          <p:nvPr/>
        </p:nvSpPr>
        <p:spPr>
          <a:xfrm>
            <a:off x="3595625" y="1565143"/>
            <a:ext cx="4708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cs typeface="+mn-ea"/>
                <a:sym typeface="+mn-lt"/>
              </a:rPr>
              <a:t>植物与微生物组的互作</a:t>
            </a:r>
          </a:p>
        </p:txBody>
      </p:sp>
      <p:pic>
        <p:nvPicPr>
          <p:cNvPr id="35" name="Picture 2" descr="C:\Users\Wang Hongru\Desktop\ric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69" y="2193553"/>
            <a:ext cx="2123090" cy="3201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timgsa.baidu.com/timg?image&amp;quality=80&amp;size=b9999_10000&amp;sec=1515065110917&amp;di=02cc0e35e07fe89773e37aa66f64e67a&amp;imgtype=0&amp;src=http%3A%2F%2Fwww.bioon.com%2Ftm%2FUploadFiles%2F201602%2F201602232249565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03071" y="2534318"/>
            <a:ext cx="3118168" cy="245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33"/>
          <p:cNvSpPr txBox="1"/>
          <p:nvPr/>
        </p:nvSpPr>
        <p:spPr>
          <a:xfrm>
            <a:off x="3605875" y="5519769"/>
            <a:ext cx="4052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①</a:t>
            </a:r>
            <a:r>
              <a:rPr lang="zh-CN" altLang="en-US" sz="2400" dirty="0">
                <a:cs typeface="+mn-ea"/>
                <a:sym typeface="+mn-lt"/>
              </a:rPr>
              <a:t>植物如何决定微生物组成？</a:t>
            </a:r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800" dirty="0">
                <a:cs typeface="+mn-ea"/>
                <a:sym typeface="+mn-lt"/>
              </a:rPr>
              <a:t>②</a:t>
            </a:r>
            <a:r>
              <a:rPr lang="zh-CN" altLang="en-US" sz="2400" dirty="0">
                <a:cs typeface="+mn-ea"/>
                <a:sym typeface="+mn-lt"/>
              </a:rPr>
              <a:t>微生物如何影响植物健康？</a:t>
            </a:r>
          </a:p>
        </p:txBody>
      </p:sp>
      <p:sp>
        <p:nvSpPr>
          <p:cNvPr id="3" name="下弧形箭头 2"/>
          <p:cNvSpPr/>
          <p:nvPr/>
        </p:nvSpPr>
        <p:spPr>
          <a:xfrm flipH="1">
            <a:off x="4796949" y="3958234"/>
            <a:ext cx="1709351" cy="58421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下弧形箭头 12"/>
          <p:cNvSpPr/>
          <p:nvPr/>
        </p:nvSpPr>
        <p:spPr>
          <a:xfrm flipV="1">
            <a:off x="4854099" y="3084077"/>
            <a:ext cx="1709351" cy="58421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03235" y="258254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①</a:t>
            </a:r>
          </a:p>
        </p:txBody>
      </p:sp>
      <p:sp>
        <p:nvSpPr>
          <p:cNvPr id="8" name="矩形 7"/>
          <p:cNvSpPr/>
          <p:nvPr/>
        </p:nvSpPr>
        <p:spPr>
          <a:xfrm>
            <a:off x="5403235" y="449945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066823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微生物组研究方法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40</a:t>
            </a:fld>
            <a:endParaRPr lang="zh-CN" altLang="en-US" dirty="0">
              <a:cs typeface="+mn-ea"/>
              <a:sym typeface="+mn-lt"/>
            </a:endParaRPr>
          </a:p>
        </p:txBody>
      </p:sp>
      <p:graphicFrame>
        <p:nvGraphicFramePr>
          <p:cNvPr id="74" name="表格 73"/>
          <p:cNvGraphicFramePr>
            <a:graphicFrameLocks noGrp="1"/>
          </p:cNvGraphicFramePr>
          <p:nvPr/>
        </p:nvGraphicFramePr>
        <p:xfrm>
          <a:off x="6175798" y="1530341"/>
          <a:ext cx="5823194" cy="4921841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93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7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特点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局限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55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高通量，高成本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无法分离难培养的物种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355"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研究物种多样性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PCR</a:t>
                      </a: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有偏好性</a:t>
                      </a:r>
                      <a:endParaRPr lang="en-US" altLang="zh-CN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ea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只能研究分类信息和丰度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355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研究物种多样性和功能</a:t>
                      </a:r>
                      <a:endParaRPr lang="en-US" altLang="zh-CN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ea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发现新基因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无法得到基因表达信息</a:t>
                      </a:r>
                      <a:endParaRPr lang="en-US" altLang="zh-CN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ea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信息分析复杂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797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同时研究</a:t>
                      </a:r>
                      <a:r>
                        <a:rPr lang="en-US" altLang="zh-CN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DNA</a:t>
                      </a: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和</a:t>
                      </a:r>
                      <a:r>
                        <a:rPr lang="en-US" altLang="zh-CN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RNA</a:t>
                      </a: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病毒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实验成本高</a:t>
                      </a:r>
                      <a:endParaRPr lang="en-US" altLang="zh-CN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ea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信息分析复杂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355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研究基因表达信息，寻找样本间表达差异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提取和纯化复杂，</a:t>
                      </a:r>
                      <a:endParaRPr lang="en-US" altLang="zh-CN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ea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数据库信息不完善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2797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获得蛋白表达谱</a:t>
                      </a:r>
                      <a:endParaRPr lang="en-US" altLang="zh-CN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ea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比较不同环境样本的蛋白差异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数据库信息不完善</a:t>
                      </a:r>
                      <a:endParaRPr lang="en-US" altLang="zh-CN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ea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总蛋白提取困难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609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获得代谢图谱</a:t>
                      </a:r>
                      <a:endParaRPr lang="en-US" altLang="zh-CN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ea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比较不同环境样本的代谢物差异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数据库信息不完善</a:t>
                      </a:r>
                      <a:endParaRPr lang="en-US" altLang="zh-CN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ea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ea"/>
                          <a:sym typeface="+mn-lt"/>
                        </a:rPr>
                        <a:t>难区分宿主和微生物的代谢物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28422" y="1975839"/>
            <a:ext cx="5567578" cy="4476343"/>
            <a:chOff x="218098" y="1582856"/>
            <a:chExt cx="5878714" cy="4924692"/>
          </a:xfrm>
        </p:grpSpPr>
        <p:grpSp>
          <p:nvGrpSpPr>
            <p:cNvPr id="41" name="组合 40"/>
            <p:cNvGrpSpPr/>
            <p:nvPr/>
          </p:nvGrpSpPr>
          <p:grpSpPr>
            <a:xfrm>
              <a:off x="218098" y="1785243"/>
              <a:ext cx="5403956" cy="4430181"/>
              <a:chOff x="1115616" y="1182061"/>
              <a:chExt cx="4595319" cy="4574704"/>
            </a:xfrm>
          </p:grpSpPr>
          <p:sp>
            <p:nvSpPr>
              <p:cNvPr id="49" name="TextBox 43"/>
              <p:cNvSpPr txBox="1"/>
              <p:nvPr/>
            </p:nvSpPr>
            <p:spPr>
              <a:xfrm>
                <a:off x="3180306" y="3856399"/>
                <a:ext cx="2260123" cy="381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595959"/>
                    </a:solidFill>
                    <a:cs typeface="+mn-ea"/>
                    <a:sym typeface="+mn-lt"/>
                  </a:rPr>
                  <a:t>Metatranscriptomics</a:t>
                </a:r>
                <a:endParaRPr lang="zh-CN" altLang="en-US" b="1" dirty="0">
                  <a:solidFill>
                    <a:srgbClr val="595959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>
                <a:off x="1115616" y="1182061"/>
                <a:ext cx="4595319" cy="4574704"/>
                <a:chOff x="1115616" y="1182061"/>
                <a:chExt cx="4595319" cy="4574704"/>
              </a:xfrm>
            </p:grpSpPr>
            <p:sp>
              <p:nvSpPr>
                <p:cNvPr id="51" name="TextBox 40"/>
                <p:cNvSpPr txBox="1"/>
                <p:nvPr/>
              </p:nvSpPr>
              <p:spPr>
                <a:xfrm>
                  <a:off x="3180302" y="2461585"/>
                  <a:ext cx="2530633" cy="3813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rgbClr val="595959"/>
                      </a:solidFill>
                      <a:cs typeface="+mn-ea"/>
                      <a:sym typeface="+mn-lt"/>
                    </a:rPr>
                    <a:t>Metagenomics</a:t>
                  </a:r>
                  <a:endParaRPr lang="zh-CN" altLang="en-US" b="1" dirty="0">
                    <a:solidFill>
                      <a:srgbClr val="595959"/>
                    </a:solidFill>
                    <a:cs typeface="+mn-ea"/>
                    <a:sym typeface="+mn-lt"/>
                  </a:endParaRPr>
                </a:p>
              </p:txBody>
            </p:sp>
            <p:grpSp>
              <p:nvGrpSpPr>
                <p:cNvPr id="52" name="组合 51"/>
                <p:cNvGrpSpPr/>
                <p:nvPr/>
              </p:nvGrpSpPr>
              <p:grpSpPr>
                <a:xfrm>
                  <a:off x="1115616" y="1182061"/>
                  <a:ext cx="3977733" cy="4574704"/>
                  <a:chOff x="1115616" y="1182061"/>
                  <a:chExt cx="3977733" cy="4574704"/>
                </a:xfrm>
              </p:grpSpPr>
              <p:sp>
                <p:nvSpPr>
                  <p:cNvPr id="53" name="TextBox 21"/>
                  <p:cNvSpPr txBox="1"/>
                  <p:nvPr/>
                </p:nvSpPr>
                <p:spPr>
                  <a:xfrm>
                    <a:off x="1115616" y="1182061"/>
                    <a:ext cx="1584176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rgbClr val="595959"/>
                        </a:solidFill>
                        <a:cs typeface="+mn-ea"/>
                        <a:sym typeface="+mn-lt"/>
                      </a:rPr>
                      <a:t>Microbiome</a:t>
                    </a:r>
                    <a:endParaRPr lang="zh-CN" altLang="en-US" b="1" dirty="0">
                      <a:solidFill>
                        <a:srgbClr val="595959"/>
                      </a:solidFill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54" name="直接箭头连接符 53"/>
                  <p:cNvCxnSpPr/>
                  <p:nvPr/>
                </p:nvCxnSpPr>
                <p:spPr bwMode="auto">
                  <a:xfrm>
                    <a:off x="1691919" y="1592044"/>
                    <a:ext cx="0" cy="900852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55" name="TextBox 24"/>
                  <p:cNvSpPr txBox="1"/>
                  <p:nvPr/>
                </p:nvSpPr>
                <p:spPr>
                  <a:xfrm>
                    <a:off x="1377773" y="2550187"/>
                    <a:ext cx="832925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rgbClr val="595959"/>
                        </a:solidFill>
                        <a:cs typeface="+mn-ea"/>
                        <a:sym typeface="+mn-lt"/>
                      </a:rPr>
                      <a:t>DNA</a:t>
                    </a:r>
                    <a:endParaRPr lang="zh-CN" altLang="en-US" b="1" dirty="0">
                      <a:solidFill>
                        <a:srgbClr val="595959"/>
                      </a:solidFill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56" name="直接箭头连接符 55"/>
                  <p:cNvCxnSpPr/>
                  <p:nvPr/>
                </p:nvCxnSpPr>
                <p:spPr bwMode="auto">
                  <a:xfrm>
                    <a:off x="1691919" y="2969750"/>
                    <a:ext cx="0" cy="576064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57" name="直接箭头连接符 56"/>
                  <p:cNvCxnSpPr/>
                  <p:nvPr/>
                </p:nvCxnSpPr>
                <p:spPr bwMode="auto">
                  <a:xfrm>
                    <a:off x="1691919" y="4158372"/>
                    <a:ext cx="0" cy="391397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58" name="直接箭头连接符 57"/>
                  <p:cNvCxnSpPr/>
                  <p:nvPr/>
                </p:nvCxnSpPr>
                <p:spPr bwMode="auto">
                  <a:xfrm>
                    <a:off x="1691919" y="4893447"/>
                    <a:ext cx="0" cy="418197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59" name="TextBox 28"/>
                  <p:cNvSpPr txBox="1"/>
                  <p:nvPr/>
                </p:nvSpPr>
                <p:spPr>
                  <a:xfrm>
                    <a:off x="1291015" y="3774688"/>
                    <a:ext cx="888053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rgbClr val="595959"/>
                        </a:solidFill>
                        <a:cs typeface="+mn-ea"/>
                        <a:sym typeface="+mn-lt"/>
                      </a:rPr>
                      <a:t>mRNA</a:t>
                    </a:r>
                    <a:endParaRPr lang="zh-CN" altLang="en-US" b="1" dirty="0">
                      <a:solidFill>
                        <a:srgbClr val="595959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0" name="TextBox 29"/>
                  <p:cNvSpPr txBox="1"/>
                  <p:nvPr/>
                </p:nvSpPr>
                <p:spPr>
                  <a:xfrm>
                    <a:off x="1257903" y="4518411"/>
                    <a:ext cx="1152605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rgbClr val="595959"/>
                        </a:solidFill>
                        <a:cs typeface="+mn-ea"/>
                        <a:sym typeface="+mn-lt"/>
                      </a:rPr>
                      <a:t>Proteins</a:t>
                    </a:r>
                    <a:endParaRPr lang="zh-CN" altLang="en-US" b="1" dirty="0">
                      <a:solidFill>
                        <a:srgbClr val="595959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1" name="TextBox 30"/>
                  <p:cNvSpPr txBox="1"/>
                  <p:nvPr/>
                </p:nvSpPr>
                <p:spPr>
                  <a:xfrm>
                    <a:off x="1126850" y="5375385"/>
                    <a:ext cx="1583490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rgbClr val="595959"/>
                        </a:solidFill>
                        <a:cs typeface="+mn-ea"/>
                        <a:sym typeface="+mn-lt"/>
                      </a:rPr>
                      <a:t>Metabolites</a:t>
                    </a:r>
                    <a:endParaRPr lang="zh-CN" altLang="en-US" b="1" dirty="0">
                      <a:solidFill>
                        <a:srgbClr val="595959"/>
                      </a:solidFill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62" name="直接箭头连接符 61"/>
                  <p:cNvCxnSpPr/>
                  <p:nvPr/>
                </p:nvCxnSpPr>
                <p:spPr bwMode="auto">
                  <a:xfrm>
                    <a:off x="2442245" y="1407378"/>
                    <a:ext cx="679243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63" name="TextBox 33"/>
                  <p:cNvSpPr txBox="1"/>
                  <p:nvPr/>
                </p:nvSpPr>
                <p:spPr>
                  <a:xfrm>
                    <a:off x="3180300" y="1222712"/>
                    <a:ext cx="1584176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rgbClr val="595959"/>
                        </a:solidFill>
                        <a:cs typeface="+mn-ea"/>
                        <a:sym typeface="+mn-lt"/>
                      </a:rPr>
                      <a:t>Culturomics</a:t>
                    </a:r>
                    <a:endParaRPr lang="zh-CN" altLang="en-US" b="1" dirty="0">
                      <a:solidFill>
                        <a:srgbClr val="595959"/>
                      </a:solidFill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64" name="直接箭头连接符 63"/>
                  <p:cNvCxnSpPr/>
                  <p:nvPr/>
                </p:nvCxnSpPr>
                <p:spPr bwMode="auto">
                  <a:xfrm flipV="1">
                    <a:off x="2339066" y="2100500"/>
                    <a:ext cx="668014" cy="400781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5" name="直接箭头连接符 64"/>
                  <p:cNvCxnSpPr/>
                  <p:nvPr/>
                </p:nvCxnSpPr>
                <p:spPr bwMode="auto">
                  <a:xfrm>
                    <a:off x="2339066" y="2636912"/>
                    <a:ext cx="679243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6" name="直接箭头连接符 65"/>
                  <p:cNvCxnSpPr/>
                  <p:nvPr/>
                </p:nvCxnSpPr>
                <p:spPr bwMode="auto">
                  <a:xfrm>
                    <a:off x="2327837" y="2780929"/>
                    <a:ext cx="679244" cy="469793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67" name="TextBox 39"/>
                  <p:cNvSpPr txBox="1"/>
                  <p:nvPr/>
                </p:nvSpPr>
                <p:spPr>
                  <a:xfrm>
                    <a:off x="3180300" y="1733153"/>
                    <a:ext cx="1801436" cy="6674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rgbClr val="595959"/>
                        </a:solidFill>
                        <a:cs typeface="+mn-ea"/>
                        <a:sym typeface="+mn-lt"/>
                      </a:rPr>
                      <a:t>Amplicon</a:t>
                    </a:r>
                  </a:p>
                  <a:p>
                    <a:r>
                      <a:rPr lang="en-US" altLang="zh-CN" b="1" dirty="0">
                        <a:solidFill>
                          <a:srgbClr val="595959"/>
                        </a:solidFill>
                        <a:cs typeface="+mn-ea"/>
                        <a:sym typeface="+mn-lt"/>
                      </a:rPr>
                      <a:t>(16S/18S/ITS)</a:t>
                    </a:r>
                    <a:endParaRPr lang="zh-CN" altLang="en-US" b="1" dirty="0">
                      <a:solidFill>
                        <a:srgbClr val="595959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8" name="TextBox 41"/>
                  <p:cNvSpPr txBox="1"/>
                  <p:nvPr/>
                </p:nvSpPr>
                <p:spPr>
                  <a:xfrm>
                    <a:off x="3180303" y="3118943"/>
                    <a:ext cx="1721142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 err="1">
                        <a:solidFill>
                          <a:srgbClr val="595959"/>
                        </a:solidFill>
                        <a:cs typeface="+mn-ea"/>
                        <a:sym typeface="+mn-lt"/>
                      </a:rPr>
                      <a:t>Viromics</a:t>
                    </a:r>
                    <a:endParaRPr lang="zh-CN" altLang="en-US" b="1" dirty="0">
                      <a:solidFill>
                        <a:srgbClr val="595959"/>
                      </a:solidFill>
                      <a:cs typeface="+mn-ea"/>
                      <a:sym typeface="+mn-lt"/>
                    </a:endParaRPr>
                  </a:p>
                </p:txBody>
              </p:sp>
              <p:cxnSp>
                <p:nvCxnSpPr>
                  <p:cNvPr id="69" name="直接箭头连接符 68"/>
                  <p:cNvCxnSpPr/>
                  <p:nvPr/>
                </p:nvCxnSpPr>
                <p:spPr bwMode="auto">
                  <a:xfrm>
                    <a:off x="2359484" y="3973705"/>
                    <a:ext cx="679243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70" name="直接箭头连接符 69"/>
                  <p:cNvCxnSpPr/>
                  <p:nvPr/>
                </p:nvCxnSpPr>
                <p:spPr bwMode="auto">
                  <a:xfrm>
                    <a:off x="2405256" y="4729806"/>
                    <a:ext cx="679243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71" name="直接箭头连接符 70"/>
                  <p:cNvCxnSpPr/>
                  <p:nvPr/>
                </p:nvCxnSpPr>
                <p:spPr bwMode="auto">
                  <a:xfrm>
                    <a:off x="2410508" y="5560051"/>
                    <a:ext cx="679243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22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72" name="TextBox 46"/>
                  <p:cNvSpPr txBox="1"/>
                  <p:nvPr/>
                </p:nvSpPr>
                <p:spPr>
                  <a:xfrm>
                    <a:off x="3180303" y="4513782"/>
                    <a:ext cx="1913046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 err="1">
                        <a:solidFill>
                          <a:srgbClr val="595959"/>
                        </a:solidFill>
                        <a:cs typeface="+mn-ea"/>
                        <a:sym typeface="+mn-lt"/>
                      </a:rPr>
                      <a:t>Metaproteomics</a:t>
                    </a:r>
                    <a:endParaRPr lang="zh-CN" altLang="en-US" b="1" dirty="0">
                      <a:solidFill>
                        <a:srgbClr val="595959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3" name="TextBox 47"/>
                  <p:cNvSpPr txBox="1"/>
                  <p:nvPr/>
                </p:nvSpPr>
                <p:spPr>
                  <a:xfrm>
                    <a:off x="3175796" y="5365366"/>
                    <a:ext cx="1913045" cy="3813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rgbClr val="595959"/>
                        </a:solidFill>
                        <a:cs typeface="+mn-ea"/>
                        <a:sym typeface="+mn-lt"/>
                      </a:rPr>
                      <a:t>Metabolomics</a:t>
                    </a:r>
                    <a:endParaRPr lang="zh-CN" altLang="en-US" b="1" dirty="0">
                      <a:solidFill>
                        <a:srgbClr val="595959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cxnSp>
          <p:nvCxnSpPr>
            <p:cNvPr id="75" name="直接箭头连接符 74"/>
            <p:cNvCxnSpPr/>
            <p:nvPr/>
          </p:nvCxnSpPr>
          <p:spPr bwMode="auto">
            <a:xfrm flipV="1">
              <a:off x="1666538" y="4028772"/>
              <a:ext cx="785565" cy="38812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77" name="Picture 3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9507" y="1586117"/>
              <a:ext cx="824619" cy="612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3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150" y="1582856"/>
              <a:ext cx="881771" cy="619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751" y="2173275"/>
              <a:ext cx="692987" cy="69298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46"/>
            <a:stretch/>
          </p:blipFill>
          <p:spPr>
            <a:xfrm>
              <a:off x="4731477" y="2912400"/>
              <a:ext cx="1144939" cy="68722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6253" y="4862046"/>
              <a:ext cx="1104152" cy="70437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0" b="7810"/>
            <a:stretch/>
          </p:blipFill>
          <p:spPr>
            <a:xfrm>
              <a:off x="4670119" y="5653737"/>
              <a:ext cx="1426693" cy="85381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055" y="4245142"/>
              <a:ext cx="982227" cy="54568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59"/>
            <a:stretch/>
          </p:blipFill>
          <p:spPr>
            <a:xfrm>
              <a:off x="5022754" y="3656055"/>
              <a:ext cx="875244" cy="589087"/>
            </a:xfrm>
            <a:prstGeom prst="rect">
              <a:avLst/>
            </a:prstGeom>
          </p:spPr>
        </p:pic>
      </p:grpSp>
      <p:sp>
        <p:nvSpPr>
          <p:cNvPr id="8" name="圆角矩形 7"/>
          <p:cNvSpPr/>
          <p:nvPr/>
        </p:nvSpPr>
        <p:spPr bwMode="auto">
          <a:xfrm>
            <a:off x="2732173" y="2531290"/>
            <a:ext cx="3443623" cy="2360457"/>
          </a:xfrm>
          <a:prstGeom prst="roundRect">
            <a:avLst/>
          </a:prstGeom>
          <a:noFill/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8166DA3-948F-40A8-9D27-B07F51EDC469}"/>
              </a:ext>
            </a:extLst>
          </p:cNvPr>
          <p:cNvSpPr/>
          <p:nvPr/>
        </p:nvSpPr>
        <p:spPr>
          <a:xfrm>
            <a:off x="3103601" y="6510444"/>
            <a:ext cx="5267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366D6"/>
                </a:solidFill>
                <a:latin typeface="-apple-system"/>
                <a:hlinkClick r:id="rId11"/>
              </a:rPr>
              <a:t>Protein Cell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11"/>
              </a:rPr>
              <a:t>：扩增子和宏基因组数据分析实用指南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102016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96C2A-6EF4-42A8-856A-96C39298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扩增子和宏基因组分析流程及关系</a:t>
            </a:r>
          </a:p>
        </p:txBody>
      </p:sp>
      <p:pic>
        <p:nvPicPr>
          <p:cNvPr id="53" name="内容占位符 52">
            <a:extLst>
              <a:ext uri="{FF2B5EF4-FFF2-40B4-BE49-F238E27FC236}">
                <a16:creationId xmlns:a16="http://schemas.microsoft.com/office/drawing/2014/main" id="{8000AB25-C222-498D-BFE7-10D253B49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2143" y="1500752"/>
            <a:ext cx="9593530" cy="4704099"/>
          </a:xfr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879E7A-7689-42C1-8008-FBB1025C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41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0592041-8E8E-41ED-906D-E112820827AE}"/>
              </a:ext>
            </a:extLst>
          </p:cNvPr>
          <p:cNvSpPr/>
          <p:nvPr/>
        </p:nvSpPr>
        <p:spPr>
          <a:xfrm>
            <a:off x="2427949" y="6316962"/>
            <a:ext cx="90418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cs typeface="+mn-ea"/>
                <a:sym typeface="+mn-lt"/>
              </a:rPr>
              <a:t>Yong-Xin Liu</a:t>
            </a:r>
            <a:r>
              <a:rPr lang="en-US" altLang="zh-CN" sz="1200" dirty="0">
                <a:cs typeface="+mn-ea"/>
                <a:sym typeface="+mn-lt"/>
              </a:rPr>
              <a:t>, Yuan Qin, </a:t>
            </a:r>
            <a:r>
              <a:rPr lang="en-US" altLang="zh-CN" sz="1200" b="1" dirty="0">
                <a:cs typeface="+mn-ea"/>
                <a:sym typeface="+mn-lt"/>
              </a:rPr>
              <a:t>Tong Chen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Meiping</a:t>
            </a:r>
            <a:r>
              <a:rPr lang="en-US" altLang="zh-CN" sz="1200" dirty="0">
                <a:cs typeface="+mn-ea"/>
                <a:sym typeface="+mn-lt"/>
              </a:rPr>
              <a:t> Lu, </a:t>
            </a:r>
            <a:r>
              <a:rPr lang="en-US" altLang="zh-CN" sz="1200" dirty="0" err="1">
                <a:cs typeface="+mn-ea"/>
                <a:sym typeface="+mn-lt"/>
              </a:rPr>
              <a:t>Xubo</a:t>
            </a:r>
            <a:r>
              <a:rPr lang="en-US" altLang="zh-CN" sz="1200" dirty="0">
                <a:cs typeface="+mn-ea"/>
                <a:sym typeface="+mn-lt"/>
              </a:rPr>
              <a:t> Qian,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 &amp; Yang Bai. A practical guide to amplicon and metagenomic analysis of microbiome data. </a:t>
            </a:r>
            <a:r>
              <a:rPr lang="en-US" altLang="zh-CN" sz="1200" b="1" i="1" dirty="0">
                <a:cs typeface="+mn-ea"/>
                <a:sym typeface="+mn-lt"/>
              </a:rPr>
              <a:t>Protein Cell</a:t>
            </a:r>
            <a:r>
              <a:rPr lang="en-US" altLang="zh-CN" sz="1200" b="1" dirty="0">
                <a:cs typeface="+mn-ea"/>
                <a:sym typeface="+mn-lt"/>
              </a:rPr>
              <a:t> </a:t>
            </a:r>
            <a:r>
              <a:rPr lang="en-US" altLang="zh-CN" sz="1200" dirty="0">
                <a:cs typeface="+mn-ea"/>
                <a:sym typeface="+mn-lt"/>
              </a:rPr>
              <a:t>41, 1-16, </a:t>
            </a:r>
            <a:r>
              <a:rPr lang="en-US" altLang="zh-CN" sz="1200" dirty="0" err="1">
                <a:cs typeface="+mn-ea"/>
                <a:sym typeface="+mn-lt"/>
              </a:rPr>
              <a:t>doi</a:t>
            </a:r>
            <a:r>
              <a:rPr lang="en-US" altLang="zh-CN" sz="1200" dirty="0">
                <a:cs typeface="+mn-ea"/>
                <a:sym typeface="+mn-lt"/>
              </a:rPr>
              <a:t>: </a:t>
            </a:r>
            <a:r>
              <a:rPr lang="en-US" altLang="zh-CN" sz="1200" dirty="0">
                <a:cs typeface="+mn-ea"/>
                <a:sym typeface="+mn-lt"/>
                <a:hlinkClick r:id="rId3"/>
              </a:rPr>
              <a:t>https://doi.org/10.1007/s13238-020-00724-8</a:t>
            </a:r>
            <a:r>
              <a:rPr lang="en-US" altLang="zh-CN" sz="1200" dirty="0">
                <a:cs typeface="+mn-ea"/>
                <a:sym typeface="+mn-lt"/>
              </a:rPr>
              <a:t> (2020).</a:t>
            </a:r>
          </a:p>
        </p:txBody>
      </p:sp>
    </p:spTree>
    <p:extLst>
      <p:ext uri="{BB962C8B-B14F-4D97-AF65-F5344CB8AC3E}">
        <p14:creationId xmlns:p14="http://schemas.microsoft.com/office/powerpoint/2010/main" val="1935023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879E7A-7689-42C1-8008-FBB1025C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42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0592041-8E8E-41ED-906D-E112820827AE}"/>
              </a:ext>
            </a:extLst>
          </p:cNvPr>
          <p:cNvSpPr/>
          <p:nvPr/>
        </p:nvSpPr>
        <p:spPr>
          <a:xfrm>
            <a:off x="2427949" y="6316962"/>
            <a:ext cx="90418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cs typeface="+mn-ea"/>
                <a:sym typeface="+mn-lt"/>
              </a:rPr>
              <a:t>Yong-Xin Liu</a:t>
            </a:r>
            <a:r>
              <a:rPr lang="en-US" altLang="zh-CN" sz="1200" dirty="0">
                <a:cs typeface="+mn-ea"/>
                <a:sym typeface="+mn-lt"/>
              </a:rPr>
              <a:t>, Yuan Qin, </a:t>
            </a:r>
            <a:r>
              <a:rPr lang="en-US" altLang="zh-CN" sz="1200" b="1" dirty="0">
                <a:cs typeface="+mn-ea"/>
                <a:sym typeface="+mn-lt"/>
              </a:rPr>
              <a:t>Tong Chen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Meiping</a:t>
            </a:r>
            <a:r>
              <a:rPr lang="en-US" altLang="zh-CN" sz="1200" dirty="0">
                <a:cs typeface="+mn-ea"/>
                <a:sym typeface="+mn-lt"/>
              </a:rPr>
              <a:t> Lu, </a:t>
            </a:r>
            <a:r>
              <a:rPr lang="en-US" altLang="zh-CN" sz="1200" dirty="0" err="1">
                <a:cs typeface="+mn-ea"/>
                <a:sym typeface="+mn-lt"/>
              </a:rPr>
              <a:t>Xubo</a:t>
            </a:r>
            <a:r>
              <a:rPr lang="en-US" altLang="zh-CN" sz="1200" dirty="0">
                <a:cs typeface="+mn-ea"/>
                <a:sym typeface="+mn-lt"/>
              </a:rPr>
              <a:t> Qian, </a:t>
            </a:r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 &amp; Yang Bai. A practical guide to amplicon and metagenomic analysis of microbiome data. </a:t>
            </a:r>
            <a:r>
              <a:rPr lang="en-US" altLang="zh-CN" sz="1200" b="1" i="1" dirty="0">
                <a:cs typeface="+mn-ea"/>
                <a:sym typeface="+mn-lt"/>
              </a:rPr>
              <a:t>Protein Cell</a:t>
            </a:r>
            <a:r>
              <a:rPr lang="en-US" altLang="zh-CN" sz="1200" b="1" dirty="0">
                <a:cs typeface="+mn-ea"/>
                <a:sym typeface="+mn-lt"/>
              </a:rPr>
              <a:t> </a:t>
            </a:r>
            <a:r>
              <a:rPr lang="en-US" altLang="zh-CN" sz="1200" dirty="0">
                <a:cs typeface="+mn-ea"/>
                <a:sym typeface="+mn-lt"/>
              </a:rPr>
              <a:t>41, 1-16, </a:t>
            </a:r>
            <a:r>
              <a:rPr lang="en-US" altLang="zh-CN" sz="1200" dirty="0" err="1">
                <a:cs typeface="+mn-ea"/>
                <a:sym typeface="+mn-lt"/>
              </a:rPr>
              <a:t>doi</a:t>
            </a:r>
            <a:r>
              <a:rPr lang="en-US" altLang="zh-CN" sz="1200" dirty="0">
                <a:cs typeface="+mn-ea"/>
                <a:sym typeface="+mn-lt"/>
              </a:rPr>
              <a:t>: </a:t>
            </a:r>
            <a:r>
              <a:rPr lang="en-US" altLang="zh-CN" sz="1200" dirty="0">
                <a:cs typeface="+mn-ea"/>
                <a:sym typeface="+mn-lt"/>
                <a:hlinkClick r:id="rId2"/>
              </a:rPr>
              <a:t>https://doi.org/10.1007/s13238-020-00724-8</a:t>
            </a:r>
            <a:r>
              <a:rPr lang="en-US" altLang="zh-CN" sz="1200" dirty="0">
                <a:cs typeface="+mn-ea"/>
                <a:sym typeface="+mn-lt"/>
              </a:rPr>
              <a:t> (2020).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F24F3C6-459B-4F34-8326-4D85E1C4F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842" y="46013"/>
            <a:ext cx="7359264" cy="6319219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CAA272A-1FD5-479E-894B-28D46A531A73}"/>
              </a:ext>
            </a:extLst>
          </p:cNvPr>
          <p:cNvSpPr txBox="1"/>
          <p:nvPr/>
        </p:nvSpPr>
        <p:spPr>
          <a:xfrm>
            <a:off x="351694" y="2736502"/>
            <a:ext cx="3185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基于特征表的常见</a:t>
            </a:r>
            <a:endParaRPr lang="en-US" altLang="zh-CN" sz="28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统计分析方法</a:t>
            </a:r>
            <a:endParaRPr lang="en-US" altLang="zh-CN" sz="28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</a:rPr>
              <a:t>可视化样式</a:t>
            </a:r>
          </a:p>
        </p:txBody>
      </p:sp>
    </p:spTree>
    <p:extLst>
      <p:ext uri="{BB962C8B-B14F-4D97-AF65-F5344CB8AC3E}">
        <p14:creationId xmlns:p14="http://schemas.microsoft.com/office/powerpoint/2010/main" val="1892738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BAB6CF2-0598-488A-9EFD-E974E34E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43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50BE95-FA6D-4C5F-B210-15E7E2ADC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478299"/>
            <a:ext cx="10515600" cy="936826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应邀为微生物组领域权威杂志</a:t>
            </a:r>
            <a:r>
              <a:rPr lang="en-US" altLang="zh-CN" b="1" i="1" dirty="0">
                <a:latin typeface="+mn-lt"/>
                <a:ea typeface="+mn-ea"/>
                <a:cs typeface="+mn-ea"/>
                <a:sym typeface="+mn-lt"/>
              </a:rPr>
              <a:t>Current Opinion in Microbiology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撰写综述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indent="0" algn="ctr">
              <a:buNone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推动研究从描述性阶段向功能研究发展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E81DF8C-36E1-4605-812F-0190DCD9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植物微生物组功能研究方法综述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37CA1D-A0E4-4B1C-97A3-1F9E7AD6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955" y="1420727"/>
            <a:ext cx="8938089" cy="405757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41C4D1B-1E73-4E7E-A943-3F1156421FDB}"/>
              </a:ext>
            </a:extLst>
          </p:cNvPr>
          <p:cNvSpPr/>
          <p:nvPr/>
        </p:nvSpPr>
        <p:spPr>
          <a:xfrm>
            <a:off x="1626955" y="6323733"/>
            <a:ext cx="98428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Yong-Xin Liu, Yuan Qin &amp; Yang Bai. Reductionist synthetic community approaches in root microbiome research. </a:t>
            </a:r>
            <a:r>
              <a:rPr lang="en-US" altLang="zh-CN" sz="1200" i="1" dirty="0"/>
              <a:t>Current Opinion in Microbiology</a:t>
            </a:r>
            <a:r>
              <a:rPr lang="en-US" altLang="zh-CN" sz="1200" b="0" dirty="0"/>
              <a:t>. 2019, 49: 97-102. </a:t>
            </a:r>
            <a:r>
              <a:rPr lang="en-US" altLang="zh-CN" sz="1200" b="0" dirty="0" err="1"/>
              <a:t>doi:</a:t>
            </a:r>
            <a:r>
              <a:rPr lang="en-US" altLang="zh-CN" sz="1200" b="0" dirty="0" err="1">
                <a:hlinkClick r:id="rId4"/>
              </a:rPr>
              <a:t>https</a:t>
            </a:r>
            <a:r>
              <a:rPr lang="en-US" altLang="zh-CN" sz="1200" b="0" dirty="0">
                <a:hlinkClick r:id="rId4"/>
              </a:rPr>
              <a:t>://doi.org/10.1016/j.mib.2019.10.010</a:t>
            </a:r>
            <a:r>
              <a:rPr lang="en-US" altLang="zh-CN" sz="1200" b="0" dirty="0"/>
              <a:t>	</a:t>
            </a:r>
            <a:r>
              <a:rPr lang="zh-CN" altLang="en-US" sz="1200" dirty="0">
                <a:solidFill>
                  <a:srgbClr val="0366D6"/>
                </a:solidFill>
                <a:cs typeface="+mn-ea"/>
                <a:sym typeface="+mn-lt"/>
                <a:hlinkClick r:id="rId5"/>
              </a:rPr>
              <a:t>重组菌群体系在根系微生物组研究中应用</a:t>
            </a:r>
            <a:endParaRPr lang="zh-CN" altLang="en-US" sz="1200" dirty="0">
              <a:solidFill>
                <a:srgbClr val="24292E"/>
              </a:solidFill>
              <a:cs typeface="+mn-ea"/>
              <a:sym typeface="+mn-lt"/>
            </a:endParaRPr>
          </a:p>
          <a:p>
            <a:endParaRPr lang="en-US" altLang="zh-CN" sz="1200" b="0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701044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44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科学传播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683173" y="5895930"/>
            <a:ext cx="60360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阅读量</a:t>
            </a:r>
            <a:r>
              <a:rPr lang="en-US" altLang="zh-CN" sz="2400" dirty="0">
                <a:cs typeface="+mn-ea"/>
                <a:sym typeface="+mn-lt"/>
              </a:rPr>
              <a:t>1600</a:t>
            </a:r>
            <a:r>
              <a:rPr lang="zh-CN" altLang="en-US" sz="2400" dirty="0">
                <a:cs typeface="+mn-ea"/>
                <a:sym typeface="+mn-lt"/>
              </a:rPr>
              <a:t>万</a:t>
            </a:r>
            <a:r>
              <a:rPr lang="en-US" altLang="zh-CN" sz="2400" dirty="0">
                <a:cs typeface="+mn-ea"/>
                <a:sym typeface="+mn-lt"/>
              </a:rPr>
              <a:t>+</a:t>
            </a:r>
            <a:r>
              <a:rPr lang="zh-CN" altLang="en-US" sz="2400" dirty="0">
                <a:cs typeface="+mn-ea"/>
                <a:sym typeface="+mn-lt"/>
              </a:rPr>
              <a:t>次，</a:t>
            </a:r>
            <a:r>
              <a:rPr lang="en-US" altLang="zh-CN" sz="2400" dirty="0">
                <a:cs typeface="+mn-ea"/>
                <a:sym typeface="+mn-lt"/>
              </a:rPr>
              <a:t>9</a:t>
            </a:r>
            <a:r>
              <a:rPr lang="zh-CN" altLang="en-US" sz="2400" dirty="0">
                <a:cs typeface="+mn-ea"/>
                <a:sym typeface="+mn-lt"/>
              </a:rPr>
              <a:t>万</a:t>
            </a:r>
            <a:r>
              <a:rPr lang="en-US" altLang="zh-CN" sz="2400" dirty="0">
                <a:cs typeface="+mn-ea"/>
                <a:sym typeface="+mn-lt"/>
              </a:rPr>
              <a:t>+</a:t>
            </a:r>
            <a:r>
              <a:rPr lang="zh-CN" altLang="en-US" sz="2400" dirty="0">
                <a:cs typeface="+mn-ea"/>
                <a:sym typeface="+mn-lt"/>
              </a:rPr>
              <a:t>同行订阅</a:t>
            </a:r>
            <a:endParaRPr lang="en-US" altLang="zh-CN" sz="2400" dirty="0">
              <a:cs typeface="+mn-ea"/>
              <a:sym typeface="+mn-lt"/>
            </a:endParaRPr>
          </a:p>
          <a:p>
            <a:pPr algn="ctr"/>
            <a:r>
              <a:rPr lang="zh-CN" altLang="en-US" dirty="0">
                <a:cs typeface="+mn-ea"/>
                <a:sym typeface="+mn-lt"/>
              </a:rPr>
              <a:t>分享经验和技术文章</a:t>
            </a:r>
            <a:r>
              <a:rPr lang="en-US" altLang="zh-CN" dirty="0">
                <a:cs typeface="+mn-ea"/>
                <a:sym typeface="+mn-lt"/>
              </a:rPr>
              <a:t>2000</a:t>
            </a:r>
            <a:r>
              <a:rPr lang="zh-CN" altLang="en-US" dirty="0">
                <a:cs typeface="+mn-ea"/>
                <a:sym typeface="+mn-lt"/>
              </a:rPr>
              <a:t>余篇，</a:t>
            </a:r>
            <a:r>
              <a:rPr lang="en-US" altLang="zh-CN" dirty="0">
                <a:cs typeface="+mn-ea"/>
                <a:sym typeface="+mn-lt"/>
              </a:rPr>
              <a:t>70</a:t>
            </a:r>
            <a:r>
              <a:rPr lang="zh-CN" altLang="en-US" dirty="0">
                <a:cs typeface="+mn-ea"/>
                <a:sym typeface="+mn-lt"/>
              </a:rPr>
              <a:t>多位国内外同行参与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1394" y="1477615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创立“宏基因组”公众号</a:t>
            </a:r>
            <a:endParaRPr lang="en-US" altLang="zh-CN" sz="2400" dirty="0">
              <a:cs typeface="+mn-ea"/>
              <a:sym typeface="+mn-lt"/>
            </a:endParaRPr>
          </a:p>
        </p:txBody>
      </p:sp>
      <p:pic>
        <p:nvPicPr>
          <p:cNvPr id="16" name="内容占位符 4">
            <a:extLst>
              <a:ext uri="{FF2B5EF4-FFF2-40B4-BE49-F238E27FC236}">
                <a16:creationId xmlns:a16="http://schemas.microsoft.com/office/drawing/2014/main" id="{C5DAC118-672F-4A06-B9CD-7773C606B1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621" y="1933248"/>
            <a:ext cx="5374758" cy="41315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91F2AF-816D-41CD-B4CF-315E13128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436" y="2101636"/>
            <a:ext cx="3520373" cy="333749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E140336-4D6D-4719-8373-E9DF23C7F446}"/>
              </a:ext>
            </a:extLst>
          </p:cNvPr>
          <p:cNvSpPr/>
          <p:nvPr/>
        </p:nvSpPr>
        <p:spPr>
          <a:xfrm>
            <a:off x="8645405" y="5864693"/>
            <a:ext cx="32624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受邀参加同行主题演讲</a:t>
            </a:r>
            <a:endParaRPr lang="en-US" altLang="zh-CN" sz="2400" dirty="0">
              <a:cs typeface="+mn-ea"/>
              <a:sym typeface="+mn-lt"/>
            </a:endParaRPr>
          </a:p>
          <a:p>
            <a:pPr algn="ctr"/>
            <a:r>
              <a:rPr lang="en-US" altLang="zh-CN" sz="800" dirty="0">
                <a:cs typeface="+mn-ea"/>
                <a:sym typeface="+mn-lt"/>
                <a:hlinkClick r:id="rId5"/>
              </a:rPr>
              <a:t>http://www.mr-gut.cn/talks/s/643abe7f702641f5ba9fd1cb4a6d4a3f</a:t>
            </a:r>
            <a:endParaRPr lang="zh-CN" altLang="en-US" sz="800" dirty="0"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74E886B-9811-412C-AF9A-79FD11E009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57" y="1995248"/>
            <a:ext cx="3681455" cy="36814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DDA8426-F8B8-478D-9319-DF8D04EAEF75}"/>
              </a:ext>
            </a:extLst>
          </p:cNvPr>
          <p:cNvSpPr txBox="1"/>
          <p:nvPr/>
        </p:nvSpPr>
        <p:spPr>
          <a:xfrm>
            <a:off x="218167" y="5464599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cs typeface="+mn-ea"/>
                <a:sym typeface="+mn-lt"/>
              </a:rPr>
              <a:t>扫码关注宏基因组，每天进步一点点</a:t>
            </a:r>
          </a:p>
        </p:txBody>
      </p:sp>
    </p:spTree>
    <p:extLst>
      <p:ext uri="{BB962C8B-B14F-4D97-AF65-F5344CB8AC3E}">
        <p14:creationId xmlns:p14="http://schemas.microsoft.com/office/powerpoint/2010/main" val="1487979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D7579D2-D23F-41E4-8D0F-5C71A01E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pic>
        <p:nvPicPr>
          <p:cNvPr id="6" name="JoVE简介">
            <a:hlinkClick r:id="" action="ppaction://media"/>
            <a:extLst>
              <a:ext uri="{FF2B5EF4-FFF2-40B4-BE49-F238E27FC236}">
                <a16:creationId xmlns:a16="http://schemas.microsoft.com/office/drawing/2014/main" id="{5671CF94-6C93-42F6-AFB8-B53D6D1C42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4503" y="1404236"/>
            <a:ext cx="9208811" cy="4919497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BA688DA-3F6C-48F1-95EF-7E0108A1A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JoVE</a:t>
            </a:r>
            <a:r>
              <a:rPr lang="zh-CN" altLang="en-US" dirty="0"/>
              <a:t>微生物组专刊征稿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8E8022-1B22-4007-B95C-023DA711DA8F}"/>
              </a:ext>
            </a:extLst>
          </p:cNvPr>
          <p:cNvSpPr/>
          <p:nvPr/>
        </p:nvSpPr>
        <p:spPr>
          <a:xfrm>
            <a:off x="4019564" y="6415125"/>
            <a:ext cx="514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366D6"/>
                </a:solidFill>
                <a:latin typeface="-apple-system"/>
                <a:hlinkClick r:id="rId6"/>
              </a:rPr>
              <a:t>JoVE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6"/>
              </a:rPr>
              <a:t>微生物组专刊征稿，写方法拍视频教程发</a:t>
            </a:r>
            <a:r>
              <a:rPr lang="en-US" altLang="zh-CN" dirty="0">
                <a:solidFill>
                  <a:srgbClr val="0366D6"/>
                </a:solidFill>
                <a:latin typeface="-apple-system"/>
                <a:hlinkClick r:id="rId6"/>
              </a:rPr>
              <a:t>SCI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2352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C9961-E0A1-44ED-90BE-87D30F5C2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780" y="442875"/>
            <a:ext cx="9714632" cy="995352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微生物组分析和可视化方法专刊征稿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2DE5EFB-93AD-4091-9E17-F269AE563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2391" y="1438227"/>
            <a:ext cx="8815418" cy="4620705"/>
          </a:xfrm>
          <a:prstGeom prst="rect">
            <a:avLst/>
          </a:prstGeo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94A303-1FE7-4286-88D7-97565081E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易生信，毕生缘；培训版权所有。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ADF817-3652-499F-876D-2E2ADB08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442266-A838-4BCD-9090-4BEBBDFA9E61}"/>
              </a:ext>
            </a:extLst>
          </p:cNvPr>
          <p:cNvSpPr/>
          <p:nvPr/>
        </p:nvSpPr>
        <p:spPr>
          <a:xfrm>
            <a:off x="462946" y="6058932"/>
            <a:ext cx="11603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https://www.jove.com/methods-collections/426/analysis-visualization-methods-for-amplicon-metagenomic-data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90937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CA793FD-A364-4957-BE47-0581B81B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34BC2C-3CF0-4232-8AB9-E6BFD6DC1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6611" y="1462108"/>
            <a:ext cx="3926789" cy="49058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b="1" dirty="0">
                <a:latin typeface="+mj-ea"/>
                <a:ea typeface="+mj-ea"/>
                <a:hlinkClick r:id="rId3"/>
              </a:rPr>
              <a:t>众筹编写</a:t>
            </a:r>
            <a:r>
              <a:rPr lang="en-US" altLang="zh-CN" sz="2000" b="1" dirty="0">
                <a:latin typeface="+mj-ea"/>
                <a:ea typeface="+mj-ea"/>
                <a:hlinkClick r:id="rId3"/>
              </a:rPr>
              <a:t>《</a:t>
            </a:r>
            <a:r>
              <a:rPr lang="zh-CN" altLang="en-US" sz="2000" b="1" dirty="0">
                <a:latin typeface="+mj-ea"/>
                <a:ea typeface="+mj-ea"/>
                <a:hlinkClick r:id="rId3"/>
              </a:rPr>
              <a:t>微生物组数据分析与可视化实战</a:t>
            </a:r>
            <a:r>
              <a:rPr lang="en-US" altLang="zh-CN" sz="2000" b="1" dirty="0">
                <a:latin typeface="+mj-ea"/>
                <a:ea typeface="+mj-ea"/>
                <a:hlinkClick r:id="rId3"/>
              </a:rPr>
              <a:t>》——</a:t>
            </a:r>
            <a:r>
              <a:rPr lang="zh-CN" altLang="en-US" sz="2000" b="1" dirty="0">
                <a:latin typeface="+mj-ea"/>
                <a:ea typeface="+mj-ea"/>
                <a:hlinkClick r:id="rId3"/>
              </a:rPr>
              <a:t>成为宏基因组学百科全书的创始人</a:t>
            </a:r>
            <a:r>
              <a:rPr lang="en-US" altLang="zh-CN" sz="2000" b="1" dirty="0">
                <a:latin typeface="+mj-ea"/>
                <a:ea typeface="+mj-ea"/>
                <a:hlinkClick r:id="rId3"/>
              </a:rPr>
              <a:t>(</a:t>
            </a:r>
            <a:r>
              <a:rPr lang="zh-CN" altLang="en-US" sz="2000" b="1" dirty="0">
                <a:latin typeface="+mj-ea"/>
                <a:ea typeface="+mj-ea"/>
                <a:hlinkClick r:id="rId3"/>
              </a:rPr>
              <a:t>目录</a:t>
            </a:r>
            <a:r>
              <a:rPr lang="en-US" altLang="zh-CN" sz="2000" b="1" dirty="0">
                <a:latin typeface="+mj-ea"/>
                <a:ea typeface="+mj-ea"/>
                <a:hlinkClick r:id="rId3"/>
              </a:rPr>
              <a:t>)</a:t>
            </a:r>
            <a:endParaRPr lang="zh-CN" altLang="en-US" sz="20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+mj-ea"/>
                <a:ea typeface="+mj-ea"/>
                <a:hlinkClick r:id="rId4"/>
              </a:rPr>
              <a:t>编者序：初衷、计划、要求、优势、目标和展望</a:t>
            </a:r>
            <a:endParaRPr lang="zh-CN" altLang="en-US" sz="20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+mj-ea"/>
                <a:ea typeface="+mj-ea"/>
              </a:rPr>
              <a:t>内容格式要求：背景知识、实例解读、实战代码；帮助同行看得懂文章，会归纳结果和写文章，实现自主分析；</a:t>
            </a:r>
            <a:endParaRPr lang="en-US" altLang="zh-CN" sz="20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+mj-ea"/>
                <a:ea typeface="+mj-ea"/>
              </a:rPr>
              <a:t>计划：</a:t>
            </a:r>
            <a:r>
              <a:rPr lang="en-US" altLang="zh-CN" sz="2000" b="1" dirty="0">
                <a:latin typeface="+mj-ea"/>
                <a:ea typeface="+mj-ea"/>
              </a:rPr>
              <a:t>1</a:t>
            </a:r>
            <a:r>
              <a:rPr lang="zh-CN" altLang="en-US" sz="2000" b="1" dirty="0">
                <a:latin typeface="+mj-ea"/>
                <a:ea typeface="+mj-ea"/>
              </a:rPr>
              <a:t>年发行中文专著和建立在线百科全书平台，优秀稿件推荐发表中、英文方法期刊；</a:t>
            </a:r>
            <a:r>
              <a:rPr lang="en-US" altLang="zh-CN" sz="2000" b="1" dirty="0">
                <a:latin typeface="+mj-ea"/>
                <a:ea typeface="+mj-ea"/>
              </a:rPr>
              <a:t>2</a:t>
            </a:r>
            <a:r>
              <a:rPr lang="zh-CN" altLang="en-US" sz="2000" b="1" dirty="0">
                <a:latin typeface="+mj-ea"/>
                <a:ea typeface="+mj-ea"/>
              </a:rPr>
              <a:t>年建立我国自主、有影响力的微生物组分析平台；</a:t>
            </a:r>
            <a:r>
              <a:rPr lang="en-US" altLang="zh-CN" sz="2000" b="1" dirty="0">
                <a:latin typeface="+mj-ea"/>
                <a:ea typeface="+mj-ea"/>
              </a:rPr>
              <a:t>3</a:t>
            </a:r>
            <a:r>
              <a:rPr lang="zh-CN" altLang="en-US" sz="2000" b="1" dirty="0">
                <a:latin typeface="+mj-ea"/>
                <a:ea typeface="+mj-ea"/>
              </a:rPr>
              <a:t>年走出去，发表国际有影响力的方法文章和出版外文图书</a:t>
            </a:r>
            <a:endParaRPr lang="en-US" altLang="zh-CN" sz="20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2000" b="1" dirty="0">
              <a:latin typeface="+mj-ea"/>
              <a:ea typeface="+mj-ea"/>
              <a:hlinkClick r:id="rId5"/>
            </a:endParaRPr>
          </a:p>
          <a:p>
            <a:pPr marL="0" indent="0">
              <a:buNone/>
            </a:pP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1C771B3-B0B6-46AC-97CE-FB0BC50B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989" y="457037"/>
            <a:ext cx="10510982" cy="1064812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《</a:t>
            </a:r>
            <a:r>
              <a:rPr lang="zh-CN" altLang="en-US" sz="3600" dirty="0"/>
              <a:t>微生物组数据分析与可视化实战</a:t>
            </a:r>
            <a:r>
              <a:rPr lang="en-US" altLang="zh-CN" sz="3600" dirty="0"/>
              <a:t>》</a:t>
            </a:r>
            <a:r>
              <a:rPr lang="zh-CN" altLang="en-US" sz="3600" dirty="0"/>
              <a:t>专著</a:t>
            </a:r>
            <a:br>
              <a:rPr lang="en-US" altLang="zh-CN" sz="3600" dirty="0"/>
            </a:br>
            <a:r>
              <a:rPr lang="en-US" altLang="zh-CN" sz="3600" dirty="0"/>
              <a:t>——</a:t>
            </a:r>
            <a:r>
              <a:rPr lang="zh-CN" altLang="en-US" sz="3600" dirty="0"/>
              <a:t>科学出版社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5E43E7-10A0-4155-8794-8BB05B7B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1462108"/>
            <a:ext cx="3662520" cy="499697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157C475-5B3D-4393-9BAE-26B770A3BCA6}"/>
              </a:ext>
            </a:extLst>
          </p:cNvPr>
          <p:cNvSpPr/>
          <p:nvPr/>
        </p:nvSpPr>
        <p:spPr>
          <a:xfrm>
            <a:off x="3247588" y="6437048"/>
            <a:ext cx="7031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全部文章点击链接</a:t>
            </a:r>
            <a:r>
              <a:rPr lang="en-US" altLang="zh-CN" b="1" dirty="0">
                <a:latin typeface="+mj-ea"/>
                <a:hlinkClick r:id="rId3"/>
              </a:rPr>
              <a:t>《</a:t>
            </a:r>
            <a:r>
              <a:rPr lang="zh-CN" altLang="en-US" b="1" dirty="0">
                <a:latin typeface="+mj-ea"/>
                <a:hlinkClick r:id="rId3"/>
              </a:rPr>
              <a:t>微生物组数据分析与可视化实战</a:t>
            </a:r>
            <a:r>
              <a:rPr lang="en-US" altLang="zh-CN" b="1" dirty="0">
                <a:latin typeface="+mj-ea"/>
                <a:hlinkClick r:id="rId3"/>
              </a:rPr>
              <a:t>》</a:t>
            </a:r>
            <a:r>
              <a:rPr lang="zh-CN" altLang="en-US" b="1" dirty="0">
                <a:latin typeface="+mj-ea"/>
              </a:rPr>
              <a:t>，持续更新</a:t>
            </a:r>
            <a:endParaRPr lang="zh-CN" altLang="en-US" dirty="0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A7D92477-6531-4F4D-B0AE-69D29C5EA9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883081"/>
            <a:ext cx="4216958" cy="3620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630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F21F4-18B6-4D22-91F3-4807F6529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《</a:t>
            </a:r>
            <a:r>
              <a:rPr lang="zh-CN" altLang="en-US" sz="3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微生物组实验手册</a:t>
            </a:r>
            <a:r>
              <a:rPr lang="en-US" altLang="zh-CN" sz="3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》</a:t>
            </a:r>
            <a:r>
              <a:rPr lang="en-US" altLang="zh-CN" sz="3600" dirty="0"/>
              <a:t>——Bio-protocol</a:t>
            </a:r>
            <a:endParaRPr lang="zh-CN" altLang="en-US" sz="36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B100351-8E2A-47E1-BFD0-2C0F23055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41733" y="1428250"/>
            <a:ext cx="10488534" cy="365952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D86B64-64A0-45EE-A446-7202B4FD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877300" y="641350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>
                <a:solidFill>
                  <a:srgbClr val="9D9D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7A24D-D7A6-4E97-91E5-6D7B6269635F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C7FABC-2C99-4E6D-8CCE-BBCF8857A1D2}"/>
              </a:ext>
            </a:extLst>
          </p:cNvPr>
          <p:cNvSpPr/>
          <p:nvPr/>
        </p:nvSpPr>
        <p:spPr>
          <a:xfrm>
            <a:off x="5061815" y="4614774"/>
            <a:ext cx="7288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hlinkClick r:id="rId5"/>
              </a:rPr>
              <a:t>征稿主页：</a:t>
            </a:r>
            <a:r>
              <a:rPr lang="en-US" altLang="zh-CN" sz="1600" dirty="0">
                <a:hlinkClick r:id="rId5"/>
              </a:rPr>
              <a:t>https://bio-protocol.org/bio101/Special_Issue_info.aspx?siid=48</a:t>
            </a:r>
            <a:endParaRPr lang="en-US" altLang="zh-CN" sz="1600" dirty="0"/>
          </a:p>
          <a:p>
            <a:r>
              <a:rPr lang="zh-CN" altLang="en-US" sz="1600" dirty="0"/>
              <a:t>进展： </a:t>
            </a:r>
            <a:r>
              <a:rPr lang="en-US" altLang="zh-CN" sz="1600" dirty="0"/>
              <a:t>https://kdocs.cn/l/cL8RRqHIL </a:t>
            </a:r>
            <a:endParaRPr lang="zh-CN" altLang="en-US" sz="16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2BFE83-C978-4E11-80F1-97A3B6A400B7}"/>
              </a:ext>
            </a:extLst>
          </p:cNvPr>
          <p:cNvSpPr/>
          <p:nvPr/>
        </p:nvSpPr>
        <p:spPr>
          <a:xfrm>
            <a:off x="184727" y="504955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A500"/>
                </a:solidFill>
                <a:latin typeface="-apple-system-font"/>
              </a:rPr>
              <a:t>科学顾问</a:t>
            </a:r>
          </a:p>
          <a:p>
            <a:r>
              <a:rPr lang="zh-CN" altLang="en-US" dirty="0">
                <a:solidFill>
                  <a:srgbClr val="333333"/>
                </a:solidFill>
                <a:latin typeface="Avenir"/>
              </a:rPr>
              <a:t>朱永官  中科院城环境所</a:t>
            </a:r>
          </a:p>
          <a:p>
            <a:r>
              <a:rPr lang="zh-CN" altLang="en-US" dirty="0">
                <a:solidFill>
                  <a:srgbClr val="333333"/>
                </a:solidFill>
                <a:latin typeface="Avenir"/>
              </a:rPr>
              <a:t>刘双江  中科院微生物所</a:t>
            </a:r>
          </a:p>
          <a:p>
            <a:r>
              <a:rPr lang="zh-CN" altLang="en-US" dirty="0">
                <a:solidFill>
                  <a:srgbClr val="333333"/>
                </a:solidFill>
                <a:latin typeface="Avenir"/>
              </a:rPr>
              <a:t>朱宝利  中科院微生物所</a:t>
            </a:r>
            <a:endParaRPr lang="zh-CN" altLang="en-US" b="0" i="0" dirty="0">
              <a:solidFill>
                <a:srgbClr val="333333"/>
              </a:solidFill>
              <a:effectLst/>
              <a:latin typeface="Avenir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A27702-157C-4074-9905-55B933B05F97}"/>
              </a:ext>
            </a:extLst>
          </p:cNvPr>
          <p:cNvSpPr/>
          <p:nvPr/>
        </p:nvSpPr>
        <p:spPr>
          <a:xfrm>
            <a:off x="2806578" y="5112256"/>
            <a:ext cx="35470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A500"/>
                </a:solidFill>
                <a:latin typeface="-apple-system-font"/>
              </a:rPr>
              <a:t>特邀主编</a:t>
            </a:r>
          </a:p>
          <a:p>
            <a:r>
              <a:rPr lang="zh-CN" altLang="en-US" dirty="0">
                <a:solidFill>
                  <a:srgbClr val="333333"/>
                </a:solidFill>
                <a:latin typeface="Avenir"/>
              </a:rPr>
              <a:t>褚海燕    中科院南京土壤所</a:t>
            </a:r>
          </a:p>
          <a:p>
            <a:r>
              <a:rPr lang="zh-CN" altLang="en-US" dirty="0">
                <a:solidFill>
                  <a:srgbClr val="333333"/>
                </a:solidFill>
                <a:latin typeface="Avenir"/>
              </a:rPr>
              <a:t>刘永鑫    中科院遗传发育生物所</a:t>
            </a:r>
          </a:p>
          <a:p>
            <a:r>
              <a:rPr lang="zh-CN" altLang="en-US" dirty="0">
                <a:solidFill>
                  <a:srgbClr val="333333"/>
                </a:solidFill>
                <a:latin typeface="Avenir"/>
              </a:rPr>
              <a:t>待定</a:t>
            </a:r>
            <a:r>
              <a:rPr lang="en-US" altLang="zh-CN" dirty="0">
                <a:solidFill>
                  <a:srgbClr val="333333"/>
                </a:solidFill>
                <a:latin typeface="Avenir"/>
              </a:rPr>
              <a:t>……</a:t>
            </a:r>
            <a:endParaRPr lang="en-US" altLang="zh-CN" b="0" i="0" dirty="0">
              <a:solidFill>
                <a:srgbClr val="333333"/>
              </a:solidFill>
              <a:effectLst/>
              <a:latin typeface="Avenir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DB8A689-5672-4331-8F9A-B715A1B135A3}"/>
              </a:ext>
            </a:extLst>
          </p:cNvPr>
          <p:cNvSpPr/>
          <p:nvPr/>
        </p:nvSpPr>
        <p:spPr>
          <a:xfrm>
            <a:off x="6096000" y="504955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A500"/>
                </a:solidFill>
                <a:latin typeface="-apple-system-font"/>
              </a:rPr>
              <a:t>特邀编委</a:t>
            </a:r>
          </a:p>
          <a:p>
            <a:r>
              <a:rPr lang="zh-CN" altLang="en-US" dirty="0">
                <a:solidFill>
                  <a:srgbClr val="333333"/>
                </a:solidFill>
                <a:latin typeface="Avenir"/>
              </a:rPr>
              <a:t>朱怀球    北京大学</a:t>
            </a:r>
            <a:r>
              <a:rPr lang="en-US" altLang="zh-CN" dirty="0">
                <a:solidFill>
                  <a:srgbClr val="333333"/>
                </a:solidFill>
                <a:latin typeface="Avenir"/>
              </a:rPr>
              <a:t>		</a:t>
            </a:r>
            <a:r>
              <a:rPr lang="zh-CN" altLang="en-US" dirty="0">
                <a:solidFill>
                  <a:srgbClr val="333333"/>
                </a:solidFill>
                <a:latin typeface="Avenir"/>
              </a:rPr>
              <a:t>杨瑞馥    军事医学科学院</a:t>
            </a: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Avenir"/>
              </a:rPr>
              <a:t>周宏伟    南方医科大学</a:t>
            </a:r>
            <a:r>
              <a:rPr lang="en-US" altLang="zh-CN" dirty="0">
                <a:solidFill>
                  <a:srgbClr val="333333"/>
                </a:solidFill>
                <a:latin typeface="Avenir"/>
              </a:rPr>
              <a:t>	</a:t>
            </a:r>
            <a:r>
              <a:rPr lang="zh-CN" altLang="en-US" dirty="0">
                <a:solidFill>
                  <a:srgbClr val="333333"/>
                </a:solidFill>
                <a:latin typeface="Avenir"/>
              </a:rPr>
              <a:t>成艳芬    南京农业大学</a:t>
            </a: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Avenir"/>
              </a:rPr>
              <a:t>韦中    南京农业大学</a:t>
            </a:r>
            <a:r>
              <a:rPr lang="en-US" altLang="zh-CN" dirty="0">
                <a:solidFill>
                  <a:srgbClr val="333333"/>
                </a:solidFill>
                <a:latin typeface="Avenir"/>
              </a:rPr>
              <a:t>	</a:t>
            </a:r>
            <a:r>
              <a:rPr lang="zh-CN" altLang="en-US" dirty="0">
                <a:solidFill>
                  <a:srgbClr val="333333"/>
                </a:solidFill>
                <a:latin typeface="Avenir"/>
              </a:rPr>
              <a:t>邓晔    中科院生态中心</a:t>
            </a: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Avenir"/>
              </a:rPr>
              <a:t>杨军    中科院城环境所</a:t>
            </a:r>
            <a:r>
              <a:rPr lang="en-US" altLang="zh-CN" dirty="0">
                <a:solidFill>
                  <a:srgbClr val="333333"/>
                </a:solidFill>
                <a:latin typeface="Avenir"/>
              </a:rPr>
              <a:t>	</a:t>
            </a:r>
            <a:r>
              <a:rPr lang="zh-CN" altLang="en-US" dirty="0">
                <a:solidFill>
                  <a:srgbClr val="333333"/>
                </a:solidFill>
                <a:latin typeface="Avenir"/>
              </a:rPr>
              <a:t>白洋    中科院遗传发育生物所</a:t>
            </a: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Avenir"/>
              </a:rPr>
              <a:t>袁志林    中国林科院</a:t>
            </a:r>
            <a:r>
              <a:rPr lang="en-US" altLang="zh-CN" dirty="0">
                <a:solidFill>
                  <a:srgbClr val="333333"/>
                </a:solidFill>
                <a:latin typeface="Avenir"/>
              </a:rPr>
              <a:t>	</a:t>
            </a:r>
            <a:r>
              <a:rPr lang="zh-CN" altLang="en-US" dirty="0">
                <a:solidFill>
                  <a:srgbClr val="333333"/>
                </a:solidFill>
                <a:latin typeface="Avenir"/>
              </a:rPr>
              <a:t>待定</a:t>
            </a:r>
            <a:r>
              <a:rPr lang="en-US" altLang="zh-CN" dirty="0">
                <a:solidFill>
                  <a:srgbClr val="333333"/>
                </a:solidFill>
                <a:latin typeface="Avenir"/>
              </a:rPr>
              <a:t>……</a:t>
            </a:r>
            <a:endParaRPr lang="en-US" altLang="zh-CN" b="0" i="0" dirty="0">
              <a:solidFill>
                <a:srgbClr val="333333"/>
              </a:solidFill>
              <a:effectLst/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63263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2136339" y="6498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>
                <a:latin typeface="+mn-lt"/>
                <a:cs typeface="+mn-ea"/>
                <a:sym typeface="+mn-lt"/>
              </a:rPr>
              <a:pPr/>
              <a:t>49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01957" y="606931"/>
            <a:ext cx="8460000" cy="720000"/>
          </a:xfrm>
        </p:spPr>
        <p:txBody>
          <a:bodyPr anchor="ctr"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科研的过程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盲人摸象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275AEDB-B415-478A-83B3-3A8602909579}"/>
              </a:ext>
            </a:extLst>
          </p:cNvPr>
          <p:cNvGrpSpPr/>
          <p:nvPr/>
        </p:nvGrpSpPr>
        <p:grpSpPr>
          <a:xfrm>
            <a:off x="2136339" y="1419528"/>
            <a:ext cx="8134952" cy="5521947"/>
            <a:chOff x="1009048" y="825669"/>
            <a:chExt cx="8134952" cy="552194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98CC4F2-9983-44BC-B1D0-1FF7E833C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0690" y="962176"/>
              <a:ext cx="7180586" cy="538544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5E6AADF-6501-4A7B-93A5-4D0EF1A52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83968" y="825669"/>
              <a:ext cx="1828800" cy="12192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424D9F1-76CA-4EAA-9454-4563A0D6B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9066" y="1517584"/>
              <a:ext cx="1440160" cy="87894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92D2864-317C-4C07-878A-1190F07028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311"/>
            <a:stretch/>
          </p:blipFill>
          <p:spPr>
            <a:xfrm>
              <a:off x="7785383" y="3952875"/>
              <a:ext cx="1358617" cy="124570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E552585-EA18-4829-9E7F-3BE877EDD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2111" y="5235791"/>
              <a:ext cx="933910" cy="1048446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802A929-DACF-4294-86F3-439472612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9048" y="5313099"/>
              <a:ext cx="1578099" cy="97113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F097F12-B4A5-4921-AB16-F3F5BC91D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577380" y="1975219"/>
              <a:ext cx="1222029" cy="1088530"/>
            </a:xfrm>
            <a:prstGeom prst="rect">
              <a:avLst/>
            </a:prstGeom>
          </p:spPr>
        </p:pic>
        <p:sp>
          <p:nvSpPr>
            <p:cNvPr id="19" name="对话气泡: 椭圆形 18">
              <a:extLst>
                <a:ext uri="{FF2B5EF4-FFF2-40B4-BE49-F238E27FC236}">
                  <a16:creationId xmlns:a16="http://schemas.microsoft.com/office/drawing/2014/main" id="{81DA8618-662C-41C9-8EDE-C3420185C391}"/>
                </a:ext>
              </a:extLst>
            </p:cNvPr>
            <p:cNvSpPr/>
            <p:nvPr/>
          </p:nvSpPr>
          <p:spPr>
            <a:xfrm>
              <a:off x="1358900" y="2836069"/>
              <a:ext cx="1250949" cy="929481"/>
            </a:xfrm>
            <a:prstGeom prst="wedgeEllipseCallout">
              <a:avLst>
                <a:gd name="adj1" fmla="val 19776"/>
                <a:gd name="adj2" fmla="val 68762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72D038C-B52D-4094-B155-D0DAD349193B}"/>
                </a:ext>
              </a:extLst>
            </p:cNvPr>
            <p:cNvSpPr txBox="1"/>
            <p:nvPr/>
          </p:nvSpPr>
          <p:spPr>
            <a:xfrm>
              <a:off x="1446168" y="3100754"/>
              <a:ext cx="1052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cs typeface="+mn-ea"/>
                  <a:sym typeface="+mn-lt"/>
                </a:rPr>
                <a:t>长矛</a:t>
              </a:r>
            </a:p>
          </p:txBody>
        </p:sp>
        <p:sp>
          <p:nvSpPr>
            <p:cNvPr id="21" name="对话气泡: 椭圆形 20">
              <a:extLst>
                <a:ext uri="{FF2B5EF4-FFF2-40B4-BE49-F238E27FC236}">
                  <a16:creationId xmlns:a16="http://schemas.microsoft.com/office/drawing/2014/main" id="{AFA36015-EDFC-430D-AEF4-1041B89C238D}"/>
                </a:ext>
              </a:extLst>
            </p:cNvPr>
            <p:cNvSpPr/>
            <p:nvPr/>
          </p:nvSpPr>
          <p:spPr>
            <a:xfrm>
              <a:off x="2875280" y="1022509"/>
              <a:ext cx="1292860" cy="951071"/>
            </a:xfrm>
            <a:prstGeom prst="wedgeEllipseCallout">
              <a:avLst>
                <a:gd name="adj1" fmla="val 55873"/>
                <a:gd name="adj2" fmla="val 4740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54455A0-7810-4AE2-902C-7FD21E688A9E}"/>
                </a:ext>
              </a:extLst>
            </p:cNvPr>
            <p:cNvSpPr txBox="1"/>
            <p:nvPr/>
          </p:nvSpPr>
          <p:spPr>
            <a:xfrm>
              <a:off x="2999232" y="1298637"/>
              <a:ext cx="1052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cs typeface="+mn-ea"/>
                  <a:sym typeface="+mn-lt"/>
                </a:rPr>
                <a:t>扇子</a:t>
              </a:r>
            </a:p>
          </p:txBody>
        </p:sp>
        <p:sp>
          <p:nvSpPr>
            <p:cNvPr id="24" name="对话气泡: 圆角矩形 23">
              <a:extLst>
                <a:ext uri="{FF2B5EF4-FFF2-40B4-BE49-F238E27FC236}">
                  <a16:creationId xmlns:a16="http://schemas.microsoft.com/office/drawing/2014/main" id="{49CAFD34-FE42-4310-AF59-0434B2863830}"/>
                </a:ext>
              </a:extLst>
            </p:cNvPr>
            <p:cNvSpPr/>
            <p:nvPr/>
          </p:nvSpPr>
          <p:spPr>
            <a:xfrm>
              <a:off x="7399659" y="2778564"/>
              <a:ext cx="921381" cy="1153356"/>
            </a:xfrm>
            <a:prstGeom prst="wedgeRoundRectCallout">
              <a:avLst>
                <a:gd name="adj1" fmla="val -85341"/>
                <a:gd name="adj2" fmla="val 34091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1B41E6A-51B2-4835-8A2C-479257253960}"/>
                </a:ext>
              </a:extLst>
            </p:cNvPr>
            <p:cNvSpPr txBox="1"/>
            <p:nvPr/>
          </p:nvSpPr>
          <p:spPr>
            <a:xfrm>
              <a:off x="7385040" y="3155187"/>
              <a:ext cx="93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cs typeface="+mn-ea"/>
                  <a:sym typeface="+mn-lt"/>
                </a:rPr>
                <a:t>绳子</a:t>
              </a:r>
            </a:p>
          </p:txBody>
        </p:sp>
        <p:sp>
          <p:nvSpPr>
            <p:cNvPr id="28" name="对话气泡: 圆角矩形 27">
              <a:extLst>
                <a:ext uri="{FF2B5EF4-FFF2-40B4-BE49-F238E27FC236}">
                  <a16:creationId xmlns:a16="http://schemas.microsoft.com/office/drawing/2014/main" id="{52B18D05-22C5-4284-B901-B5D02E23276F}"/>
                </a:ext>
              </a:extLst>
            </p:cNvPr>
            <p:cNvSpPr/>
            <p:nvPr/>
          </p:nvSpPr>
          <p:spPr>
            <a:xfrm>
              <a:off x="4750315" y="5442354"/>
              <a:ext cx="1189837" cy="745086"/>
            </a:xfrm>
            <a:prstGeom prst="wedgeRoundRectCallout">
              <a:avLst>
                <a:gd name="adj1" fmla="val -40894"/>
                <a:gd name="adj2" fmla="val -93330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B43FA0A-5B9F-4D88-8D75-4544CCFDC918}"/>
                </a:ext>
              </a:extLst>
            </p:cNvPr>
            <p:cNvSpPr txBox="1"/>
            <p:nvPr/>
          </p:nvSpPr>
          <p:spPr>
            <a:xfrm>
              <a:off x="4890593" y="5640595"/>
              <a:ext cx="935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cs typeface="+mn-ea"/>
                  <a:sym typeface="+mn-lt"/>
                </a:rPr>
                <a:t>树</a:t>
              </a:r>
            </a:p>
          </p:txBody>
        </p:sp>
        <p:sp>
          <p:nvSpPr>
            <p:cNvPr id="30" name="对话气泡: 矩形 29">
              <a:extLst>
                <a:ext uri="{FF2B5EF4-FFF2-40B4-BE49-F238E27FC236}">
                  <a16:creationId xmlns:a16="http://schemas.microsoft.com/office/drawing/2014/main" id="{C000CABE-838B-45E6-B86A-DC37F051A66F}"/>
                </a:ext>
              </a:extLst>
            </p:cNvPr>
            <p:cNvSpPr/>
            <p:nvPr/>
          </p:nvSpPr>
          <p:spPr>
            <a:xfrm>
              <a:off x="2686369" y="5313099"/>
              <a:ext cx="1055051" cy="729561"/>
            </a:xfrm>
            <a:prstGeom prst="wedgeRectCallout">
              <a:avLst>
                <a:gd name="adj1" fmla="val 47312"/>
                <a:gd name="adj2" fmla="val -9830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B7C782A-C513-4DB7-83C1-6F167BCB8BC3}"/>
                </a:ext>
              </a:extLst>
            </p:cNvPr>
            <p:cNvSpPr txBox="1"/>
            <p:nvPr/>
          </p:nvSpPr>
          <p:spPr>
            <a:xfrm>
              <a:off x="2697420" y="5477824"/>
              <a:ext cx="10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cs typeface="+mn-ea"/>
                  <a:sym typeface="+mn-lt"/>
                </a:rPr>
                <a:t>蛇</a:t>
              </a:r>
            </a:p>
          </p:txBody>
        </p:sp>
        <p:sp>
          <p:nvSpPr>
            <p:cNvPr id="33" name="对话气泡: 矩形 32">
              <a:extLst>
                <a:ext uri="{FF2B5EF4-FFF2-40B4-BE49-F238E27FC236}">
                  <a16:creationId xmlns:a16="http://schemas.microsoft.com/office/drawing/2014/main" id="{C82B3DFC-5890-431F-BE6B-66C048D3F3ED}"/>
                </a:ext>
              </a:extLst>
            </p:cNvPr>
            <p:cNvSpPr/>
            <p:nvPr/>
          </p:nvSpPr>
          <p:spPr>
            <a:xfrm>
              <a:off x="5621187" y="2439215"/>
              <a:ext cx="947254" cy="745945"/>
            </a:xfrm>
            <a:prstGeom prst="wedgeRectCallout">
              <a:avLst>
                <a:gd name="adj1" fmla="val -71658"/>
                <a:gd name="adj2" fmla="val 4667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52449E9-7CF7-4173-A8DF-51E91EB96F04}"/>
                </a:ext>
              </a:extLst>
            </p:cNvPr>
            <p:cNvSpPr txBox="1"/>
            <p:nvPr/>
          </p:nvSpPr>
          <p:spPr>
            <a:xfrm>
              <a:off x="5572814" y="2660927"/>
              <a:ext cx="10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cs typeface="+mn-ea"/>
                  <a:sym typeface="+mn-lt"/>
                </a:rPr>
                <a:t>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540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5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实验和分析方法的开发与优化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干湿结合的科学问题解答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综述撰写和科学传播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2781281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C71A8C6-337B-471B-9E3E-CEC903AF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致谢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ECB7E5-CECD-4265-8E69-1F24FCFC89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6" b="5294"/>
          <a:stretch/>
        </p:blipFill>
        <p:spPr>
          <a:xfrm>
            <a:off x="1570384" y="1507686"/>
            <a:ext cx="9891164" cy="49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9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6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64435"/>
            <a:ext cx="9982199" cy="422522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</a:pP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实验和分析方法的开发与优化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干湿结合的科学问题解答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Aft>
                <a:spcPts val="2400"/>
              </a:spcAft>
            </a:pP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综述撰写和科学传播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报告提纲</a:t>
            </a:r>
          </a:p>
        </p:txBody>
      </p:sp>
    </p:spTree>
    <p:extLst>
      <p:ext uri="{BB962C8B-B14F-4D97-AF65-F5344CB8AC3E}">
        <p14:creationId xmlns:p14="http://schemas.microsoft.com/office/powerpoint/2010/main" val="3076036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7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建立植物根系微生物组研究体系</a:t>
            </a:r>
          </a:p>
        </p:txBody>
      </p:sp>
      <p:grpSp>
        <p:nvGrpSpPr>
          <p:cNvPr id="6" name="组 2"/>
          <p:cNvGrpSpPr/>
          <p:nvPr/>
        </p:nvGrpSpPr>
        <p:grpSpPr>
          <a:xfrm>
            <a:off x="2165770" y="2447406"/>
            <a:ext cx="1310049" cy="936483"/>
            <a:chOff x="3827461" y="1819466"/>
            <a:chExt cx="1604531" cy="1048568"/>
          </a:xfrm>
        </p:grpSpPr>
        <p:pic>
          <p:nvPicPr>
            <p:cNvPr id="28" name="Picture 8" descr="Dna Clip 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660670">
              <a:off x="4244000" y="1789554"/>
              <a:ext cx="771454" cy="973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图片 37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7461" y="1824917"/>
              <a:ext cx="1604531" cy="702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8" descr="Dna Clip 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860" y="1819466"/>
              <a:ext cx="818144" cy="1048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8909" y="2401783"/>
            <a:ext cx="4033599" cy="986794"/>
          </a:xfrm>
          <a:prstGeom prst="rect">
            <a:avLst/>
          </a:prstGeom>
        </p:spPr>
      </p:pic>
      <p:cxnSp>
        <p:nvCxnSpPr>
          <p:cNvPr id="8" name="直线箭头连接符 8"/>
          <p:cNvCxnSpPr/>
          <p:nvPr/>
        </p:nvCxnSpPr>
        <p:spPr>
          <a:xfrm>
            <a:off x="1670148" y="2891309"/>
            <a:ext cx="3342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31473" y="209539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cs typeface="+mn-ea"/>
                <a:sym typeface="+mn-lt"/>
              </a:rPr>
              <a:t>样本采集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247033" y="2092502"/>
            <a:ext cx="92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cs typeface="+mn-ea"/>
                <a:sym typeface="+mn-lt"/>
              </a:rPr>
              <a:t>DNA</a:t>
            </a:r>
            <a:r>
              <a:rPr kumimoji="1" lang="zh-CN" altLang="en-US" sz="1400" dirty="0">
                <a:cs typeface="+mn-ea"/>
                <a:sym typeface="+mn-lt"/>
              </a:rPr>
              <a:t>提取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868359" y="209804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cs typeface="+mn-ea"/>
                <a:sym typeface="+mn-lt"/>
              </a:rPr>
              <a:t>文库制备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95361" y="209070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cs typeface="+mn-ea"/>
                <a:sym typeface="+mn-lt"/>
              </a:rPr>
              <a:t>高通量测序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573472" y="210180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cs typeface="+mn-ea"/>
                <a:sym typeface="+mn-lt"/>
              </a:rPr>
              <a:t>数据分析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05" y="2460314"/>
            <a:ext cx="1189144" cy="900304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9287326" y="1516260"/>
            <a:ext cx="1948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③</a:t>
            </a:r>
            <a:r>
              <a:rPr lang="zh-CN" altLang="en-US" sz="2400" dirty="0">
                <a:cs typeface="+mn-ea"/>
                <a:sym typeface="+mn-lt"/>
              </a:rPr>
              <a:t>功能验证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3320104" y="1511234"/>
            <a:ext cx="1920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①</a:t>
            </a:r>
            <a:r>
              <a:rPr lang="zh-CN" altLang="en-US" sz="2400" dirty="0">
                <a:cs typeface="+mn-ea"/>
                <a:sym typeface="+mn-lt"/>
              </a:rPr>
              <a:t>实验数据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329583" y="3700997"/>
            <a:ext cx="7491874" cy="2181674"/>
            <a:chOff x="299103" y="3815258"/>
            <a:chExt cx="7491874" cy="218167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103" y="4317807"/>
              <a:ext cx="1586480" cy="167912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45406" y="4379654"/>
              <a:ext cx="777686" cy="15257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43823" y="4355302"/>
              <a:ext cx="673038" cy="409937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784711" y="4952151"/>
              <a:ext cx="1079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cs typeface="+mn-ea"/>
                  <a:sym typeface="+mn-lt"/>
                </a:rPr>
                <a:t>Reads</a:t>
              </a:r>
              <a:r>
                <a:rPr kumimoji="1" lang="zh-CN" altLang="en-US" sz="1400" dirty="0">
                  <a:cs typeface="+mn-ea"/>
                  <a:sym typeface="+mn-lt"/>
                </a:rPr>
                <a:t>拼接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433195" y="4355302"/>
              <a:ext cx="9350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cs typeface="+mn-ea"/>
                  <a:sym typeface="+mn-lt"/>
                </a:rPr>
                <a:t>OTU</a:t>
              </a:r>
              <a:r>
                <a:rPr kumimoji="1" lang="zh-CN" altLang="en-US" sz="1400" dirty="0">
                  <a:cs typeface="+mn-ea"/>
                  <a:sym typeface="+mn-lt"/>
                </a:rPr>
                <a:t>聚类</a:t>
              </a: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06914" y="4816541"/>
              <a:ext cx="3007053" cy="1122903"/>
            </a:xfrm>
            <a:prstGeom prst="rect">
              <a:avLst/>
            </a:prstGeom>
          </p:spPr>
        </p:pic>
        <p:cxnSp>
          <p:nvCxnSpPr>
            <p:cNvPr id="20" name="直线箭头连接符 24"/>
            <p:cNvCxnSpPr/>
            <p:nvPr/>
          </p:nvCxnSpPr>
          <p:spPr>
            <a:xfrm>
              <a:off x="1837292" y="5332108"/>
              <a:ext cx="9081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7"/>
            <p:cNvCxnSpPr/>
            <p:nvPr/>
          </p:nvCxnSpPr>
          <p:spPr>
            <a:xfrm>
              <a:off x="3630584" y="4701381"/>
              <a:ext cx="5572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9"/>
            <p:cNvCxnSpPr/>
            <p:nvPr/>
          </p:nvCxnSpPr>
          <p:spPr>
            <a:xfrm>
              <a:off x="4884334" y="4782340"/>
              <a:ext cx="0" cy="208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908547" y="444916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cs typeface="+mn-ea"/>
                  <a:sym typeface="+mn-lt"/>
                </a:rPr>
                <a:t>物种注释</a:t>
              </a:r>
            </a:p>
          </p:txBody>
        </p:sp>
        <p:cxnSp>
          <p:nvCxnSpPr>
            <p:cNvPr id="24" name="直线箭头连接符 32"/>
            <p:cNvCxnSpPr/>
            <p:nvPr/>
          </p:nvCxnSpPr>
          <p:spPr>
            <a:xfrm>
              <a:off x="5772130" y="4636747"/>
              <a:ext cx="90892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6681058" y="4400782"/>
              <a:ext cx="1109919" cy="138499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1400" dirty="0">
                  <a:cs typeface="+mn-ea"/>
                  <a:sym typeface="+mn-lt"/>
                </a:rPr>
                <a:t>Alpha div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CN" sz="1400" dirty="0">
                  <a:cs typeface="+mn-ea"/>
                  <a:sym typeface="+mn-lt"/>
                </a:rPr>
                <a:t>PCA</a:t>
              </a:r>
              <a:r>
                <a:rPr kumimoji="1" lang="zh-CN" altLang="en-US" sz="1400" dirty="0">
                  <a:cs typeface="+mn-ea"/>
                  <a:sym typeface="+mn-lt"/>
                </a:rPr>
                <a:t>、</a:t>
              </a:r>
              <a:r>
                <a:rPr kumimoji="1" lang="en-US" altLang="zh-CN" sz="1400" dirty="0">
                  <a:cs typeface="+mn-ea"/>
                  <a:sym typeface="+mn-lt"/>
                </a:rPr>
                <a:t>LDA</a:t>
              </a:r>
            </a:p>
            <a:p>
              <a:pPr>
                <a:lnSpc>
                  <a:spcPct val="150000"/>
                </a:lnSpc>
              </a:pPr>
              <a:r>
                <a:rPr kumimoji="1" lang="zh-CN" altLang="en-US" sz="1400" dirty="0">
                  <a:cs typeface="+mn-ea"/>
                  <a:sym typeface="+mn-lt"/>
                </a:rPr>
                <a:t>差异分析</a:t>
              </a:r>
              <a:endParaRPr kumimoji="1" lang="en-US" altLang="zh-CN" sz="14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sz="1400" dirty="0"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701104" y="426936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cs typeface="+mn-ea"/>
                  <a:sym typeface="+mn-lt"/>
                </a:rPr>
                <a:t>数据挖掘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313278" y="3815258"/>
              <a:ext cx="19125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cs typeface="+mn-ea"/>
                  <a:sym typeface="+mn-lt"/>
                </a:rPr>
                <a:t>②</a:t>
              </a:r>
              <a:r>
                <a:rPr lang="zh-CN" altLang="en-US" sz="2400" dirty="0">
                  <a:cs typeface="+mn-ea"/>
                  <a:sym typeface="+mn-lt"/>
                </a:rPr>
                <a:t>数据分析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086603" y="6109095"/>
            <a:ext cx="6391935" cy="501150"/>
            <a:chOff x="3086603" y="6109095"/>
            <a:chExt cx="6391935" cy="501150"/>
          </a:xfrm>
        </p:grpSpPr>
        <p:sp>
          <p:nvSpPr>
            <p:cNvPr id="31" name="文本框 30"/>
            <p:cNvSpPr txBox="1"/>
            <p:nvPr/>
          </p:nvSpPr>
          <p:spPr>
            <a:xfrm>
              <a:off x="5618583" y="6112849"/>
              <a:ext cx="1447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数据分析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86603" y="6109096"/>
              <a:ext cx="1447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实验数据</a:t>
              </a:r>
            </a:p>
          </p:txBody>
        </p:sp>
        <p:sp>
          <p:nvSpPr>
            <p:cNvPr id="34" name="右箭头 33"/>
            <p:cNvSpPr/>
            <p:nvPr/>
          </p:nvSpPr>
          <p:spPr>
            <a:xfrm>
              <a:off x="4614719" y="6266167"/>
              <a:ext cx="904973" cy="2563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右箭头 34"/>
            <p:cNvSpPr/>
            <p:nvPr/>
          </p:nvSpPr>
          <p:spPr>
            <a:xfrm>
              <a:off x="7108154" y="6237725"/>
              <a:ext cx="904973" cy="2563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5656287" y="6109096"/>
              <a:ext cx="1344708" cy="501149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8031524" y="6109095"/>
              <a:ext cx="1447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功能验证</a:t>
              </a:r>
            </a:p>
          </p:txBody>
        </p:sp>
      </p:grpSp>
      <p:grpSp>
        <p:nvGrpSpPr>
          <p:cNvPr id="40" name="Group 47"/>
          <p:cNvGrpSpPr>
            <a:grpSpLocks/>
          </p:cNvGrpSpPr>
          <p:nvPr/>
        </p:nvGrpSpPr>
        <p:grpSpPr bwMode="auto">
          <a:xfrm>
            <a:off x="8663440" y="2090701"/>
            <a:ext cx="3007024" cy="1798638"/>
            <a:chOff x="603146" y="3716429"/>
            <a:chExt cx="4078709" cy="2438400"/>
          </a:xfrm>
        </p:grpSpPr>
        <p:pic>
          <p:nvPicPr>
            <p:cNvPr id="41" name="Picture 48" descr="Schulze-Lefert_fig5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29" t="11063" r="83253" b="80728"/>
            <a:stretch>
              <a:fillRect/>
            </a:stretch>
          </p:blipFill>
          <p:spPr bwMode="auto">
            <a:xfrm>
              <a:off x="603146" y="4512940"/>
              <a:ext cx="1229469" cy="12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9"/>
            <p:cNvSpPr txBox="1">
              <a:spLocks noChangeArrowheads="1"/>
            </p:cNvSpPr>
            <p:nvPr/>
          </p:nvSpPr>
          <p:spPr bwMode="auto">
            <a:xfrm>
              <a:off x="813212" y="3853588"/>
              <a:ext cx="1224567" cy="41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+mn-lt"/>
                  <a:cs typeface="+mn-ea"/>
                  <a:sym typeface="+mn-lt"/>
                </a:rPr>
                <a:t>无菌体系</a:t>
              </a:r>
            </a:p>
          </p:txBody>
        </p:sp>
        <p:sp>
          <p:nvSpPr>
            <p:cNvPr id="43" name="Left Arrow 50"/>
            <p:cNvSpPr/>
            <p:nvPr/>
          </p:nvSpPr>
          <p:spPr>
            <a:xfrm>
              <a:off x="1746536" y="5093813"/>
              <a:ext cx="314378" cy="170021"/>
            </a:xfrm>
            <a:prstGeom prst="leftArrow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4" name="TextBox 51"/>
            <p:cNvSpPr txBox="1">
              <a:spLocks noChangeArrowheads="1"/>
            </p:cNvSpPr>
            <p:nvPr/>
          </p:nvSpPr>
          <p:spPr bwMode="auto">
            <a:xfrm>
              <a:off x="2239677" y="4964143"/>
              <a:ext cx="2442178" cy="41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+mn-lt"/>
                  <a:cs typeface="+mn-ea"/>
                  <a:sym typeface="+mn-lt"/>
                </a:rPr>
                <a:t>人工重组微生物群落</a:t>
              </a:r>
            </a:p>
          </p:txBody>
        </p:sp>
        <p:sp>
          <p:nvSpPr>
            <p:cNvPr id="45" name="Rectangle 52"/>
            <p:cNvSpPr/>
            <p:nvPr/>
          </p:nvSpPr>
          <p:spPr>
            <a:xfrm>
              <a:off x="616066" y="3716429"/>
              <a:ext cx="1666635" cy="2438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6" name="Picture 5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79" b="52480"/>
          <a:stretch>
            <a:fillRect/>
          </a:stretch>
        </p:blipFill>
        <p:spPr bwMode="auto">
          <a:xfrm>
            <a:off x="8818311" y="4317808"/>
            <a:ext cx="272097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58"/>
          <p:cNvSpPr txBox="1">
            <a:spLocks noChangeArrowheads="1"/>
          </p:cNvSpPr>
          <p:nvPr/>
        </p:nvSpPr>
        <p:spPr bwMode="auto">
          <a:xfrm>
            <a:off x="8794498" y="3993958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latin typeface="+mn-lt"/>
                <a:cs typeface="+mn-ea"/>
                <a:sym typeface="+mn-lt"/>
              </a:rPr>
              <a:t>人工重组菌群</a:t>
            </a:r>
          </a:p>
        </p:txBody>
      </p:sp>
      <p:sp>
        <p:nvSpPr>
          <p:cNvPr id="48" name="TextBox 59"/>
          <p:cNvSpPr txBox="1">
            <a:spLocks noChangeArrowheads="1"/>
          </p:cNvSpPr>
          <p:nvPr/>
        </p:nvSpPr>
        <p:spPr bwMode="auto">
          <a:xfrm>
            <a:off x="10359773" y="3993958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+mn-lt"/>
                <a:cs typeface="+mn-ea"/>
                <a:sym typeface="+mn-lt"/>
              </a:rPr>
              <a:t>无菌对照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35055" y="3746148"/>
            <a:ext cx="7578072" cy="213652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0680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AB2C6D3-1194-4DDE-A2C5-6EC226C2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8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CD221D7-202A-4EF2-B0FC-96FF5345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植物扩增子定量方法开法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D15F38-1102-4F0E-9BFE-0AB64B001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3969" y="1587200"/>
            <a:ext cx="7075900" cy="46534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83CE6BE-F57B-4EC2-91D6-5AEF3084CCCD}"/>
              </a:ext>
            </a:extLst>
          </p:cNvPr>
          <p:cNvSpPr/>
          <p:nvPr/>
        </p:nvSpPr>
        <p:spPr>
          <a:xfrm>
            <a:off x="1615108" y="6240679"/>
            <a:ext cx="9828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cs typeface="+mn-ea"/>
                <a:sym typeface="+mn-lt"/>
              </a:rPr>
              <a:t>Xiaoxuan</a:t>
            </a:r>
            <a:r>
              <a:rPr lang="en-US" altLang="zh-CN" sz="1200" dirty="0">
                <a:cs typeface="+mn-ea"/>
                <a:sym typeface="+mn-lt"/>
              </a:rPr>
              <a:t> Guo, </a:t>
            </a:r>
            <a:r>
              <a:rPr lang="en-US" altLang="zh-CN" sz="1200" dirty="0" err="1">
                <a:cs typeface="+mn-ea"/>
                <a:sym typeface="+mn-lt"/>
              </a:rPr>
              <a:t>Xiaoning</a:t>
            </a:r>
            <a:r>
              <a:rPr lang="en-US" altLang="zh-CN" sz="1200" dirty="0">
                <a:cs typeface="+mn-ea"/>
                <a:sym typeface="+mn-lt"/>
              </a:rPr>
              <a:t> Zhang, Yuan Qin, </a:t>
            </a:r>
            <a:r>
              <a:rPr lang="en-US" altLang="zh-CN" sz="1200" b="1" dirty="0">
                <a:cs typeface="+mn-ea"/>
                <a:sym typeface="+mn-lt"/>
              </a:rPr>
              <a:t>Yong-Xin Liu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Jingying</a:t>
            </a:r>
            <a:r>
              <a:rPr lang="en-US" altLang="zh-CN" sz="1200" dirty="0">
                <a:cs typeface="+mn-ea"/>
                <a:sym typeface="+mn-lt"/>
              </a:rPr>
              <a:t> Zhang, Na Zhang, </a:t>
            </a:r>
            <a:r>
              <a:rPr lang="en-US" altLang="zh-CN" sz="1200" dirty="0" err="1">
                <a:cs typeface="+mn-ea"/>
                <a:sym typeface="+mn-lt"/>
              </a:rPr>
              <a:t>Kun</a:t>
            </a:r>
            <a:r>
              <a:rPr lang="en-US" altLang="zh-CN" sz="1200" dirty="0">
                <a:cs typeface="+mn-ea"/>
                <a:sym typeface="+mn-lt"/>
              </a:rPr>
              <a:t> Wu, </a:t>
            </a:r>
            <a:r>
              <a:rPr lang="en-US" altLang="zh-CN" sz="1200" dirty="0" err="1">
                <a:cs typeface="+mn-ea"/>
                <a:sym typeface="+mn-lt"/>
              </a:rPr>
              <a:t>Baoyuan</a:t>
            </a:r>
            <a:r>
              <a:rPr lang="en-US" altLang="zh-CN" sz="1200" dirty="0">
                <a:cs typeface="+mn-ea"/>
                <a:sym typeface="+mn-lt"/>
              </a:rPr>
              <a:t> Qu, </a:t>
            </a:r>
            <a:r>
              <a:rPr lang="en-US" altLang="zh-CN" sz="1200" dirty="0" err="1">
                <a:cs typeface="+mn-ea"/>
                <a:sym typeface="+mn-lt"/>
              </a:rPr>
              <a:t>Zishan</a:t>
            </a:r>
            <a:r>
              <a:rPr lang="en-US" altLang="zh-CN" sz="1200" dirty="0">
                <a:cs typeface="+mn-ea"/>
                <a:sym typeface="+mn-lt"/>
              </a:rPr>
              <a:t> He, Xin Wang, Xinjian Zhang, Stéphane </a:t>
            </a:r>
            <a:r>
              <a:rPr lang="en-US" altLang="zh-CN" sz="1200" dirty="0" err="1">
                <a:cs typeface="+mn-ea"/>
                <a:sym typeface="+mn-lt"/>
              </a:rPr>
              <a:t>Hacquard</a:t>
            </a:r>
            <a:r>
              <a:rPr lang="en-US" altLang="zh-CN" sz="1200" dirty="0">
                <a:cs typeface="+mn-ea"/>
                <a:sym typeface="+mn-lt"/>
              </a:rPr>
              <a:t>, </a:t>
            </a:r>
            <a:r>
              <a:rPr lang="en-US" altLang="zh-CN" sz="1200" dirty="0" err="1">
                <a:cs typeface="+mn-ea"/>
                <a:sym typeface="+mn-lt"/>
              </a:rPr>
              <a:t>Xiangdong</a:t>
            </a:r>
            <a:r>
              <a:rPr lang="en-US" altLang="zh-CN" sz="1200" dirty="0">
                <a:cs typeface="+mn-ea"/>
                <a:sym typeface="+mn-lt"/>
              </a:rPr>
              <a:t> Fu &amp; Yang Bai. Host-associated quantitative abundance profiling reveals the microbial load variation of root microbiome. </a:t>
            </a:r>
            <a:r>
              <a:rPr lang="en-US" altLang="zh-CN" sz="1200" b="1" i="1" dirty="0">
                <a:cs typeface="+mn-ea"/>
                <a:sym typeface="+mn-lt"/>
              </a:rPr>
              <a:t>Plant Communications</a:t>
            </a:r>
            <a:r>
              <a:rPr lang="en-US" altLang="zh-CN" sz="1200" dirty="0">
                <a:cs typeface="+mn-ea"/>
                <a:sym typeface="+mn-lt"/>
              </a:rPr>
              <a:t>. 2020. doi:10.1016/j.xplc.2019.100003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43F9C3-E22C-4982-8446-EBEFA2E7FAD5}"/>
              </a:ext>
            </a:extLst>
          </p:cNvPr>
          <p:cNvSpPr txBox="1"/>
          <p:nvPr/>
        </p:nvSpPr>
        <p:spPr>
          <a:xfrm>
            <a:off x="457575" y="1981980"/>
            <a:ext cx="38365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解决植物扩增子分析中只有相对丰度的问题</a:t>
            </a:r>
            <a:endParaRPr lang="en-US" altLang="zh-CN" sz="2800" dirty="0">
              <a:cs typeface="+mn-ea"/>
              <a:sym typeface="+mn-lt"/>
            </a:endParaRPr>
          </a:p>
          <a:p>
            <a:endParaRPr lang="en-US" altLang="zh-CN" sz="2800" dirty="0">
              <a:cs typeface="+mn-ea"/>
              <a:sym typeface="+mn-lt"/>
            </a:endParaRPr>
          </a:p>
          <a:p>
            <a:r>
              <a:rPr lang="zh-CN" altLang="en-US" sz="2800" dirty="0">
                <a:cs typeface="+mn-ea"/>
                <a:sym typeface="+mn-lt"/>
              </a:rPr>
              <a:t>实现宿主植物、细菌、真菌三者间的定量，提供了绝对丰度的角度对微生物进行观察和比较</a:t>
            </a:r>
            <a:endParaRPr lang="en-US" altLang="zh-CN" sz="2800" dirty="0">
              <a:cs typeface="+mn-ea"/>
              <a:sym typeface="+mn-lt"/>
            </a:endParaRPr>
          </a:p>
          <a:p>
            <a:endParaRPr lang="en-US" altLang="zh-CN" sz="2800" dirty="0">
              <a:cs typeface="+mn-ea"/>
              <a:sym typeface="+mn-lt"/>
            </a:endParaRPr>
          </a:p>
          <a:p>
            <a:r>
              <a:rPr lang="en-US" altLang="zh-CN" dirty="0">
                <a:hlinkClick r:id="rId3"/>
              </a:rPr>
              <a:t>Plant Com</a:t>
            </a:r>
            <a:r>
              <a:rPr lang="zh-CN" altLang="en-US" dirty="0">
                <a:hlinkClick r:id="rId3"/>
              </a:rPr>
              <a:t>：绝对定量检测宿主微生物组的</a:t>
            </a:r>
            <a:r>
              <a:rPr lang="en-US" altLang="zh-CN" dirty="0">
                <a:hlinkClick r:id="rId3"/>
              </a:rPr>
              <a:t>HA-QAP</a:t>
            </a:r>
            <a:r>
              <a:rPr lang="zh-CN" altLang="en-US" dirty="0">
                <a:hlinkClick r:id="rId3"/>
              </a:rPr>
              <a:t>技术简介</a:t>
            </a:r>
            <a:r>
              <a:rPr lang="zh-CN" altLang="en-US" dirty="0"/>
              <a:t> </a:t>
            </a:r>
            <a:r>
              <a:rPr lang="zh-CN" altLang="en-US" dirty="0">
                <a:hlinkClick r:id="rId4"/>
              </a:rPr>
              <a:t>全文解读</a:t>
            </a:r>
            <a:endParaRPr lang="zh-CN" altLang="en-US" dirty="0"/>
          </a:p>
          <a:p>
            <a:endParaRPr lang="zh-CN" altLang="en-US" sz="28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1868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9C60500-E164-45A2-8EA2-8D6CF0F89E26}" type="slidenum">
              <a:rPr lang="zh-CN" altLang="en-US" smtClean="0">
                <a:latin typeface="+mn-lt"/>
                <a:cs typeface="+mn-ea"/>
                <a:sym typeface="+mn-lt"/>
              </a:rPr>
              <a:pPr/>
              <a:t>9</a:t>
            </a:fld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945340" y="442875"/>
            <a:ext cx="9443969" cy="106481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生物信息分析平台的搭建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9096"/>
          <a:stretch/>
        </p:blipFill>
        <p:spPr>
          <a:xfrm>
            <a:off x="1497946" y="2279495"/>
            <a:ext cx="3035954" cy="27226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422" y="2145374"/>
            <a:ext cx="4628397" cy="2924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7894816" y="1645517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结果报告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239636" y="1712786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分析代码</a:t>
            </a:r>
          </a:p>
        </p:txBody>
      </p:sp>
      <p:sp>
        <p:nvSpPr>
          <p:cNvPr id="6" name="右箭头 5"/>
          <p:cNvSpPr/>
          <p:nvPr/>
        </p:nvSpPr>
        <p:spPr>
          <a:xfrm>
            <a:off x="5057848" y="3729119"/>
            <a:ext cx="747568" cy="836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62100" y="5170296"/>
            <a:ext cx="3201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测试</a:t>
            </a:r>
            <a:r>
              <a:rPr lang="en-US" altLang="zh-CN" sz="2400" dirty="0">
                <a:cs typeface="+mn-ea"/>
                <a:sym typeface="+mn-lt"/>
              </a:rPr>
              <a:t>300+</a:t>
            </a:r>
            <a:r>
              <a:rPr lang="zh-CN" altLang="en-US" sz="2400" dirty="0">
                <a:cs typeface="+mn-ea"/>
                <a:sym typeface="+mn-lt"/>
              </a:rPr>
              <a:t>软件</a:t>
            </a:r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书写</a:t>
            </a:r>
            <a:r>
              <a:rPr lang="en-US" altLang="zh-CN" sz="2400" dirty="0">
                <a:cs typeface="+mn-ea"/>
                <a:sym typeface="+mn-lt"/>
              </a:rPr>
              <a:t>10000+</a:t>
            </a:r>
            <a:r>
              <a:rPr lang="zh-CN" altLang="en-US" sz="2400" dirty="0">
                <a:cs typeface="+mn-ea"/>
                <a:sym typeface="+mn-lt"/>
              </a:rPr>
              <a:t>行代码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35657" y="5219698"/>
            <a:ext cx="3434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28</a:t>
            </a:r>
            <a:r>
              <a:rPr lang="zh-CN" altLang="en-US" sz="2400" dirty="0">
                <a:cs typeface="+mn-ea"/>
                <a:sym typeface="+mn-lt"/>
              </a:rPr>
              <a:t>种统计分析方法</a:t>
            </a:r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标准分析周期仅需</a:t>
            </a:r>
            <a:r>
              <a:rPr lang="en-US" altLang="zh-CN" sz="2400" dirty="0">
                <a:cs typeface="+mn-ea"/>
                <a:sym typeface="+mn-lt"/>
              </a:rPr>
              <a:t>3</a:t>
            </a:r>
            <a:r>
              <a:rPr lang="zh-CN" altLang="en-US" sz="2400" dirty="0">
                <a:cs typeface="+mn-ea"/>
                <a:sym typeface="+mn-lt"/>
              </a:rPr>
              <a:t>天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3ACF3F-580C-4BD0-9C2E-26849A20E4C6}"/>
              </a:ext>
            </a:extLst>
          </p:cNvPr>
          <p:cNvSpPr/>
          <p:nvPr/>
        </p:nvSpPr>
        <p:spPr>
          <a:xfrm>
            <a:off x="3103601" y="6510444"/>
            <a:ext cx="5267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366D6"/>
                </a:solidFill>
                <a:latin typeface="-apple-system"/>
                <a:hlinkClick r:id="rId5"/>
              </a:rPr>
              <a:t>Protein Cell</a:t>
            </a:r>
            <a:r>
              <a:rPr lang="zh-CN" altLang="en-US" dirty="0">
                <a:solidFill>
                  <a:srgbClr val="0366D6"/>
                </a:solidFill>
                <a:latin typeface="-apple-system"/>
                <a:hlinkClick r:id="rId5"/>
              </a:rPr>
              <a:t>：扩增子和宏基因组数据分析实用指南</a:t>
            </a:r>
            <a:endParaRPr lang="zh-CN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1311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atbltow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3956</TotalTime>
  <Words>4588</Words>
  <Application>Microsoft Office PowerPoint</Application>
  <PresentationFormat>宽屏</PresentationFormat>
  <Paragraphs>514</Paragraphs>
  <Slides>50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1" baseType="lpstr">
      <vt:lpstr>-apple-system</vt:lpstr>
      <vt:lpstr>-apple-system-font</vt:lpstr>
      <vt:lpstr>Avenir</vt:lpstr>
      <vt:lpstr>等线</vt:lpstr>
      <vt:lpstr>微软雅黑</vt:lpstr>
      <vt:lpstr>Arial</vt:lpstr>
      <vt:lpstr>Segoe UI</vt:lpstr>
      <vt:lpstr>Times New Roman</vt:lpstr>
      <vt:lpstr>Wingdings</vt:lpstr>
      <vt:lpstr>Wingdings 2</vt:lpstr>
      <vt:lpstr>Office 主题​​</vt:lpstr>
      <vt:lpstr>作物根系微生物组研究方法概述</vt:lpstr>
      <vt:lpstr>人体基因 vs 人类肠道微生物组基因</vt:lpstr>
      <vt:lpstr>植物根系微生物组与肠道相似</vt:lpstr>
      <vt:lpstr>科学问题</vt:lpstr>
      <vt:lpstr>报告提纲</vt:lpstr>
      <vt:lpstr>报告提纲</vt:lpstr>
      <vt:lpstr>建立植物根系微生物组研究体系</vt:lpstr>
      <vt:lpstr>植物扩增子定量方法开法</vt:lpstr>
      <vt:lpstr>生物信息分析平台的搭建</vt:lpstr>
      <vt:lpstr>宏基因组学分析方法评估</vt:lpstr>
      <vt:lpstr>参与主流微生物组分析平台开发</vt:lpstr>
      <vt:lpstr>ImageGP——在线绘制20种图</vt:lpstr>
      <vt:lpstr>粘贴数据 - 选择参数 - 一键出图</vt:lpstr>
      <vt:lpstr>建立植物微生物组功能研究体系</vt:lpstr>
      <vt:lpstr>建立了高通量细菌培养资源库</vt:lpstr>
      <vt:lpstr>己培养植物根系细菌资源库的主体</vt:lpstr>
      <vt:lpstr>合成群落成功定植植物根系</vt:lpstr>
      <vt:lpstr>植物功能微生物组方法学的建立</vt:lpstr>
      <vt:lpstr>报告提纲</vt:lpstr>
      <vt:lpstr>实验+分析=1+1&gt;2</vt:lpstr>
      <vt:lpstr>籼粳稻基因组和表型存在差异</vt:lpstr>
      <vt:lpstr>田间种植68种籼稻和27种粳稻</vt:lpstr>
      <vt:lpstr>籼粳稻形成不同的根系微生物组</vt:lpstr>
      <vt:lpstr>籼稻中富集更多氮代谢相关细菌</vt:lpstr>
      <vt:lpstr>水稻氮转运基因NRT1.1B调控微生物组</vt:lpstr>
      <vt:lpstr>分离培养细菌和功能验证</vt:lpstr>
      <vt:lpstr> 解析根系微生物组在氮利用中的作用</vt:lpstr>
      <vt:lpstr>探索水稻全生育期微生物组</vt:lpstr>
      <vt:lpstr>植物代谢物塑造根系微生物组</vt:lpstr>
      <vt:lpstr>成簇的三萜通路影响拟南芥根系微生物</vt:lpstr>
      <vt:lpstr>三萜通路调控52%拟南芥根系特异的微生物组成员</vt:lpstr>
      <vt:lpstr>二半萜类化合物对根系微生物组的调控</vt:lpstr>
      <vt:lpstr>植物萜类化合物对微生物组的调控</vt:lpstr>
      <vt:lpstr>植物微生物组与传统植物学研究的交叉</vt:lpstr>
      <vt:lpstr>报告提纲</vt:lpstr>
      <vt:lpstr>撰写微生物组领域研究方法综述</vt:lpstr>
      <vt:lpstr>近10年来扩增子分析软件和算法的发展</vt:lpstr>
      <vt:lpstr>微生物组研究方法概述</vt:lpstr>
      <vt:lpstr>微生物组基本概念</vt:lpstr>
      <vt:lpstr>微生物组研究方法</vt:lpstr>
      <vt:lpstr>扩增子和宏基因组分析流程及关系</vt:lpstr>
      <vt:lpstr>PowerPoint 演示文稿</vt:lpstr>
      <vt:lpstr>植物微生物组功能研究方法综述</vt:lpstr>
      <vt:lpstr>科学传播</vt:lpstr>
      <vt:lpstr>JoVE微生物组专刊征稿</vt:lpstr>
      <vt:lpstr>微生物组分析和可视化方法专刊征稿</vt:lpstr>
      <vt:lpstr>《微生物组数据分析与可视化实战》专著 ——科学出版社</vt:lpstr>
      <vt:lpstr>《微生物组实验手册》——Bio-protocol</vt:lpstr>
      <vt:lpstr>科研的过程——盲人摸象</vt:lpstr>
      <vt:lpstr>致谢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Yong-Xin Liu</dc:creator>
  <cp:lastModifiedBy>Liu Yong-Xin</cp:lastModifiedBy>
  <cp:revision>269</cp:revision>
  <dcterms:created xsi:type="dcterms:W3CDTF">2017-01-24T06:04:37Z</dcterms:created>
  <dcterms:modified xsi:type="dcterms:W3CDTF">2020-07-27T16:18:00Z</dcterms:modified>
</cp:coreProperties>
</file>